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1" r:id="rId3"/>
    <p:sldId id="287" r:id="rId4"/>
    <p:sldId id="288" r:id="rId5"/>
    <p:sldId id="289" r:id="rId6"/>
    <p:sldId id="290" r:id="rId7"/>
    <p:sldId id="291" r:id="rId8"/>
    <p:sldId id="292" r:id="rId9"/>
    <p:sldId id="293" r:id="rId10"/>
    <p:sldId id="294" r:id="rId11"/>
    <p:sldId id="295" r:id="rId12"/>
    <p:sldId id="296" r:id="rId13"/>
    <p:sldId id="297" r:id="rId14"/>
    <p:sldId id="299" r:id="rId15"/>
    <p:sldId id="300" r:id="rId16"/>
    <p:sldId id="301" r:id="rId17"/>
    <p:sldId id="307" r:id="rId18"/>
    <p:sldId id="258" r:id="rId19"/>
    <p:sldId id="260"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360036"/>
    <a:srgbClr val="0000FF"/>
    <a:srgbClr val="FF6600"/>
    <a:srgbClr val="E78E35"/>
    <a:srgbClr val="DEA900"/>
    <a:srgbClr val="CC0000"/>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04070-E0AC-4D16-83F1-B1231ED96312}" v="3" dt="2021-05-02T07:26:49.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4" autoAdjust="0"/>
    <p:restoredTop sz="77332" autoAdjust="0"/>
  </p:normalViewPr>
  <p:slideViewPr>
    <p:cSldViewPr>
      <p:cViewPr varScale="1">
        <p:scale>
          <a:sx n="66" d="100"/>
          <a:sy n="66" d="100"/>
        </p:scale>
        <p:origin x="1694"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52" d="100"/>
          <a:sy n="152" d="100"/>
        </p:scale>
        <p:origin x="253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g Zi Ren" userId="0b0bfd68606c63b2" providerId="LiveId" clId="{0E804070-E0AC-4D16-83F1-B1231ED96312}"/>
    <pc:docChg chg="custSel modSld">
      <pc:chgData name="Yong Zi Ren" userId="0b0bfd68606c63b2" providerId="LiveId" clId="{0E804070-E0AC-4D16-83F1-B1231ED96312}" dt="2021-05-06T01:20:39.754" v="110" actId="20577"/>
      <pc:docMkLst>
        <pc:docMk/>
      </pc:docMkLst>
      <pc:sldChg chg="modSp mod">
        <pc:chgData name="Yong Zi Ren" userId="0b0bfd68606c63b2" providerId="LiveId" clId="{0E804070-E0AC-4D16-83F1-B1231ED96312}" dt="2021-05-02T07:24:54.387" v="49" actId="20577"/>
        <pc:sldMkLst>
          <pc:docMk/>
          <pc:sldMk cId="756334951" sldId="299"/>
        </pc:sldMkLst>
        <pc:spChg chg="mod">
          <ac:chgData name="Yong Zi Ren" userId="0b0bfd68606c63b2" providerId="LiveId" clId="{0E804070-E0AC-4D16-83F1-B1231ED96312}" dt="2021-05-02T07:24:54.387" v="49" actId="20577"/>
          <ac:spMkLst>
            <pc:docMk/>
            <pc:sldMk cId="756334951" sldId="299"/>
            <ac:spMk id="3" creationId="{00000000-0000-0000-0000-000000000000}"/>
          </ac:spMkLst>
        </pc:spChg>
      </pc:sldChg>
      <pc:sldChg chg="modSp mod">
        <pc:chgData name="Yong Zi Ren" userId="0b0bfd68606c63b2" providerId="LiveId" clId="{0E804070-E0AC-4D16-83F1-B1231ED96312}" dt="2021-05-06T01:19:46.113" v="108" actId="20577"/>
        <pc:sldMkLst>
          <pc:docMk/>
          <pc:sldMk cId="3328357204" sldId="300"/>
        </pc:sldMkLst>
        <pc:graphicFrameChg chg="modGraphic">
          <ac:chgData name="Yong Zi Ren" userId="0b0bfd68606c63b2" providerId="LiveId" clId="{0E804070-E0AC-4D16-83F1-B1231ED96312}" dt="2021-05-06T01:19:46.113" v="108" actId="20577"/>
          <ac:graphicFrameMkLst>
            <pc:docMk/>
            <pc:sldMk cId="3328357204" sldId="300"/>
            <ac:graphicFrameMk id="4" creationId="{00000000-0000-0000-0000-000000000000}"/>
          </ac:graphicFrameMkLst>
        </pc:graphicFrameChg>
      </pc:sldChg>
      <pc:sldChg chg="modSp mod">
        <pc:chgData name="Yong Zi Ren" userId="0b0bfd68606c63b2" providerId="LiveId" clId="{0E804070-E0AC-4D16-83F1-B1231ED96312}" dt="2021-05-06T01:20:39.754" v="110" actId="20577"/>
        <pc:sldMkLst>
          <pc:docMk/>
          <pc:sldMk cId="502328659" sldId="301"/>
        </pc:sldMkLst>
        <pc:graphicFrameChg chg="mod modGraphic">
          <ac:chgData name="Yong Zi Ren" userId="0b0bfd68606c63b2" providerId="LiveId" clId="{0E804070-E0AC-4D16-83F1-B1231ED96312}" dt="2021-05-06T01:20:39.754" v="110" actId="20577"/>
          <ac:graphicFrameMkLst>
            <pc:docMk/>
            <pc:sldMk cId="502328659" sldId="301"/>
            <ac:graphicFrameMk id="4"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5/6/2021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you will learn the concepts of a list in Python, including creating a list, retrieving individual elements in the list, and performing a number of operations on any list.</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169755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two built-in functions behave almost similarly, but there are differences that you should take note of. The append function can add an element or a list to the end of another list. The example shown here adds an element to the end. You can append another list to the end too.</a:t>
            </a:r>
          </a:p>
          <a:p>
            <a:endParaRPr lang="en-US" dirty="0"/>
          </a:p>
          <a:p>
            <a:r>
              <a:rPr lang="en-US" dirty="0"/>
              <a:t>For the extend function, you can add another element to the end of the list. However, if you extend a list, with another list, then every element of the second list is added to the end of the first list.</a:t>
            </a:r>
          </a:p>
          <a:p>
            <a:endParaRPr lang="en-US" dirty="0"/>
          </a:p>
          <a:p>
            <a:r>
              <a:rPr lang="en-US" dirty="0"/>
              <a:t>The insert function allows you to insert an element at the specified index position in the list. Remember that index value starts from zero, so index position 3, is actually the fourth element.</a:t>
            </a:r>
          </a:p>
          <a:p>
            <a:endParaRPr lang="en-US" dirty="0"/>
          </a:p>
          <a:p>
            <a:r>
              <a:rPr lang="en-US" dirty="0"/>
              <a:t>list1 = [1,2,3]</a:t>
            </a:r>
          </a:p>
          <a:p>
            <a:r>
              <a:rPr lang="en-US" dirty="0"/>
              <a:t>list1.append('c')</a:t>
            </a:r>
          </a:p>
          <a:p>
            <a:r>
              <a:rPr lang="en-US" dirty="0"/>
              <a:t>list1 is now [1, 2, 3, 'c’]</a:t>
            </a:r>
          </a:p>
          <a:p>
            <a:endParaRPr lang="en-US" dirty="0"/>
          </a:p>
          <a:p>
            <a:r>
              <a:rPr lang="en-US" dirty="0"/>
              <a:t>list1.append( ['</a:t>
            </a:r>
            <a:r>
              <a:rPr lang="en-US" dirty="0" err="1"/>
              <a:t>a','b</a:t>
            </a:r>
            <a:r>
              <a:rPr lang="en-US" dirty="0"/>
              <a:t>’] )</a:t>
            </a:r>
          </a:p>
          <a:p>
            <a:r>
              <a:rPr lang="en-US" dirty="0"/>
              <a:t>list1 is now [1, 2, 3, 'c', ['a', 'b']]</a:t>
            </a:r>
          </a:p>
          <a:p>
            <a:endParaRPr lang="en-US" dirty="0"/>
          </a:p>
          <a:p>
            <a:r>
              <a:rPr lang="en-US" dirty="0"/>
              <a:t>list2 = [1,2,3]</a:t>
            </a:r>
          </a:p>
          <a:p>
            <a:r>
              <a:rPr lang="en-US" dirty="0"/>
              <a:t>list2.extend('c')</a:t>
            </a:r>
          </a:p>
          <a:p>
            <a:r>
              <a:rPr lang="en-US" dirty="0"/>
              <a:t>list2 becomes [1, 2, 3, 'c’]</a:t>
            </a:r>
          </a:p>
          <a:p>
            <a:endParaRPr lang="en-US" dirty="0"/>
          </a:p>
          <a:p>
            <a:r>
              <a:rPr lang="en-US" dirty="0"/>
              <a:t>list2.extend( ['</a:t>
            </a:r>
            <a:r>
              <a:rPr lang="en-US" dirty="0" err="1"/>
              <a:t>a','b</a:t>
            </a:r>
            <a:r>
              <a:rPr lang="en-US" dirty="0"/>
              <a:t>’] )</a:t>
            </a:r>
          </a:p>
          <a:p>
            <a:r>
              <a:rPr lang="en-US" dirty="0"/>
              <a:t>list2 becomes [1, 2, 3, 'c', 'a', 'b']</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312283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2 built-in functions allow you to delete elements from a list, but with some differences. The remove function requires you to know the element that you want to delete. If the element is not present in the list, you will get an error message telling you so.</a:t>
            </a:r>
          </a:p>
          <a:p>
            <a:endParaRPr lang="en-US" dirty="0"/>
          </a:p>
          <a:p>
            <a:r>
              <a:rPr lang="en-US" dirty="0"/>
              <a:t>On the other hand, the pop function will remove an element, even though you do not know what that element is. You can pop an element at a given index position value, or pop the last element in the list. In both cases, the element that has been removed can be assigned to a variable so that you can examine it further, depending on the logic of you solution.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13308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built-in List functions that you will use quite often as you write more complex Python code. Study the examples shown, and let your tutor know if you require clarification.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52398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3299805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103498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lesson, you saw that a String is a sequence of single characters like the letters of the alphabet, digits, and punctuation marks. For instance, a string consists of individual characters like P, E, T, E, and R,. Each index of the string refers to one character at the index position. On the other hand, a list is a sequence of values of any type. </a:t>
            </a:r>
          </a:p>
          <a:p>
            <a:endParaRPr lang="en-US" dirty="0"/>
          </a:p>
          <a:p>
            <a:r>
              <a:rPr lang="en-US" dirty="0"/>
              <a:t>The list shown in the slide is a list of Strings representing the names of people. Since a list is a sequence, the values of the list can be retrieved using indexes too. Just like String, the index starts from zero and increases accordingly. We sometimes call the values of a list, its elements, or, items.</a:t>
            </a:r>
          </a:p>
          <a:p>
            <a:endParaRPr lang="en-US" dirty="0"/>
          </a:p>
          <a:p>
            <a:r>
              <a:rPr lang="en-US" dirty="0"/>
              <a:t>So, in summary, every index of a String refers to a single character, while every index of a list refers to an element. Do you see that in the slide, each element of the list called friends, is a String representing their names?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69157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more examples of what a list can store. Again, a String stores individual characters, while a list can store Strings and numbers. Since we can store Strings and numbers in a list, we can also store sentences in a list as well.</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276812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list is defined by enclosing its elements in a pair of square brackets, separated by commas. The first example showing just the pair of square brackets represents an empty list, to which you can add new elements in your Python code. If you want to quickly delete all the elements of a list, assign the empty list to the variable. The next example shows a list containing Strings as its elements. Each String is enclosed by a pair of single quotation marks. These Strings are also separated by commas. The last list is just a list of numbers. Whether the list is empty or not, a list is always enclosed by a pair of square brackets.</a:t>
            </a:r>
          </a:p>
          <a:p>
            <a:endParaRPr lang="en-US" dirty="0"/>
          </a:p>
          <a:p>
            <a:r>
              <a:rPr lang="en-US" dirty="0"/>
              <a:t>If you want to use a list in Python, you need to assign a list to a variable name. By now, you should develop the habit to call your variables with meaningful names, as shown in the slide.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2994538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list is a sequence of values of any type, its element can be another list too. Take a look at the first example list, called friends list. The first element is the string Peter. The second element is a list containing, John, and, Mary. This second list is an example of a nested list, where a list is contained inside another list. The next example of nested list, called matrix, contains 3 elements. Each of these elements is another list of 3 numbers. Do you see that this definition corresponds to a 3 by 3 matrix?</a:t>
            </a:r>
          </a:p>
          <a:p>
            <a:endParaRPr lang="en-US" dirty="0"/>
          </a:p>
          <a:p>
            <a:r>
              <a:rPr lang="en-US" dirty="0"/>
              <a:t>So far, you have seen lists containing Strings only, or numbers only. In fact, a list can store elements of different types together. The last example list, called mixed list, contains a String, 2 numbers, and a nested list. As an illustration, you can use a list to store a person’s individual details like, name, address, date of birth, age, weight, and height. </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237044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bracket operator you used for Strings can be used in the same manner for list. This includes retrieving an element by using a single index, or a part of a list by using a pair of indexes, separated by the colon punctuation mark. I hope you remember that the index value of the first element is: zero. Study the examples in the slide carefully to make sure you understand.</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223365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operators used in Strings can also be used in lists, such as list concatenation, and the membership, in, operator. Again, study the examples carefully. The last operator, consisting of 2, equal signs, is to test if two lists are equal. Two lists are equal, if their elements are themselves equal, in values. Moreover, the values must be equal at the same corresponding position indexes. In other words, element at index zero, index one, index two and so on, of both lists must be equal. Since this operator tests for equality, it returns a true or false answer.</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361632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built-in list functions to help you process a list. For example, the length function, L, E, N, tells you the number of elements there are in the list. Likewise, the min, and max functions tell you the smallest and largest, elements in the list. Pay attention to the examples to understand how these functions are used in Python.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265269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1372505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3</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19400" y="3620699"/>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Common ICT Programme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(2021/22), Semester 1</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AY21/22,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24/04/2021</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3</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793066DC-11B7-43E7-B220-EF3AF6729F68}"/>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GB"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Lists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Activity 1 – ProcessMarks.py</a:t>
            </a:r>
          </a:p>
        </p:txBody>
      </p:sp>
      <p:sp>
        <p:nvSpPr>
          <p:cNvPr id="5" name="Rectangle 3"/>
          <p:cNvSpPr txBox="1">
            <a:spLocks noChangeArrowheads="1"/>
          </p:cNvSpPr>
          <p:nvPr/>
        </p:nvSpPr>
        <p:spPr bwMode="auto">
          <a:xfrm>
            <a:off x="228600" y="806040"/>
            <a:ext cx="8458200" cy="3535362"/>
          </a:xfrm>
          <a:prstGeom prst="rect">
            <a:avLst/>
          </a:prstGeom>
          <a:solidFill>
            <a:schemeClr val="bg1"/>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sz="2400" dirty="0">
                <a:solidFill>
                  <a:schemeClr val="tx1"/>
                </a:solidFill>
                <a:latin typeface="Arial Narrow" panose="020B0606020202030204" pitchFamily="34" charset="0"/>
              </a:rPr>
              <a:t>Create a list called </a:t>
            </a:r>
            <a:r>
              <a:rPr lang="en-US" sz="2400" b="1" dirty="0" err="1">
                <a:solidFill>
                  <a:srgbClr val="FF0000"/>
                </a:solidFill>
                <a:latin typeface="Arial Narrow" panose="020B0606020202030204" pitchFamily="34" charset="0"/>
                <a:cs typeface="Courier New" panose="02070309020205020404" pitchFamily="49" charset="0"/>
              </a:rPr>
              <a:t>marksList</a:t>
            </a:r>
            <a:r>
              <a:rPr lang="en-US" sz="2400" dirty="0">
                <a:solidFill>
                  <a:schemeClr val="tx1"/>
                </a:solidFill>
                <a:latin typeface="Arial Narrow" panose="020B0606020202030204" pitchFamily="34" charset="0"/>
              </a:rPr>
              <a:t> that contains 10 elements.</a:t>
            </a:r>
          </a:p>
          <a:p>
            <a:pPr>
              <a:buFont typeface="Wingdings" panose="05000000000000000000" pitchFamily="2" charset="2"/>
              <a:buChar char="ü"/>
            </a:pPr>
            <a:endParaRPr lang="en-US" sz="2400" dirty="0">
              <a:solidFill>
                <a:schemeClr val="tx1"/>
              </a:solidFill>
              <a:latin typeface="Arial Narrow" panose="020B0606020202030204" pitchFamily="34" charset="0"/>
            </a:endParaRPr>
          </a:p>
          <a:p>
            <a:pPr>
              <a:buFont typeface="Wingdings" panose="05000000000000000000" pitchFamily="2" charset="2"/>
              <a:buChar char="ü"/>
            </a:pPr>
            <a:r>
              <a:rPr lang="en-US" sz="2400" dirty="0">
                <a:solidFill>
                  <a:schemeClr val="tx1"/>
                </a:solidFill>
                <a:latin typeface="Arial Narrow" panose="020B0606020202030204" pitchFamily="34" charset="0"/>
              </a:rPr>
              <a:t>Display the value in the first element of </a:t>
            </a:r>
            <a:r>
              <a:rPr lang="en-US" sz="2400" b="1" dirty="0" err="1">
                <a:solidFill>
                  <a:srgbClr val="FF0000"/>
                </a:solidFill>
                <a:latin typeface="Arial Narrow" panose="020B0606020202030204" pitchFamily="34" charset="0"/>
                <a:cs typeface="Courier New" panose="02070309020205020404" pitchFamily="49" charset="0"/>
              </a:rPr>
              <a:t>marksList</a:t>
            </a:r>
            <a:r>
              <a:rPr lang="en-US" sz="2400" dirty="0">
                <a:solidFill>
                  <a:schemeClr val="tx1"/>
                </a:solidFill>
                <a:latin typeface="Arial Narrow" panose="020B0606020202030204" pitchFamily="34" charset="0"/>
              </a:rPr>
              <a:t>.</a:t>
            </a:r>
          </a:p>
          <a:p>
            <a:pPr>
              <a:buFont typeface="Wingdings" panose="05000000000000000000" pitchFamily="2" charset="2"/>
              <a:buChar char="ü"/>
            </a:pPr>
            <a:endParaRPr lang="en-US" sz="2400" dirty="0">
              <a:solidFill>
                <a:schemeClr val="tx1"/>
              </a:solidFill>
              <a:latin typeface="Arial Narrow" panose="020B0606020202030204" pitchFamily="34" charset="0"/>
            </a:endParaRPr>
          </a:p>
          <a:p>
            <a:pPr>
              <a:buFont typeface="Wingdings" panose="05000000000000000000" pitchFamily="2" charset="2"/>
              <a:buChar char="ü"/>
            </a:pPr>
            <a:r>
              <a:rPr lang="en-US" sz="2400" dirty="0">
                <a:solidFill>
                  <a:schemeClr val="tx1"/>
                </a:solidFill>
                <a:latin typeface="Arial Narrow" panose="020B0606020202030204" pitchFamily="34" charset="0"/>
              </a:rPr>
              <a:t>Add the values in the last two elements of </a:t>
            </a:r>
            <a:r>
              <a:rPr lang="en-US" sz="2400" b="1" dirty="0" err="1">
                <a:solidFill>
                  <a:srgbClr val="FF0000"/>
                </a:solidFill>
                <a:latin typeface="Arial Narrow" panose="020B0606020202030204" pitchFamily="34" charset="0"/>
                <a:cs typeface="Courier New" panose="02070309020205020404" pitchFamily="49" charset="0"/>
              </a:rPr>
              <a:t>marksList</a:t>
            </a:r>
            <a:r>
              <a:rPr lang="en-US" sz="2400" dirty="0">
                <a:solidFill>
                  <a:schemeClr val="tx1"/>
                </a:solidFill>
                <a:latin typeface="Arial Narrow" panose="020B0606020202030204" pitchFamily="34" charset="0"/>
              </a:rPr>
              <a:t> and assign the result to the variable </a:t>
            </a:r>
            <a:r>
              <a:rPr lang="en-US" sz="2400" b="1" dirty="0">
                <a:solidFill>
                  <a:srgbClr val="FF0000"/>
                </a:solidFill>
                <a:latin typeface="Arial Narrow" panose="020B0606020202030204" pitchFamily="34" charset="0"/>
                <a:cs typeface="Courier New" panose="02070309020205020404" pitchFamily="49" charset="0"/>
              </a:rPr>
              <a:t>sum</a:t>
            </a:r>
            <a:r>
              <a:rPr lang="en-US" sz="2400" dirty="0">
                <a:solidFill>
                  <a:schemeClr val="tx1"/>
                </a:solidFill>
                <a:latin typeface="Arial Narrow" panose="020B0606020202030204" pitchFamily="34" charset="0"/>
              </a:rPr>
              <a:t>.</a:t>
            </a:r>
          </a:p>
          <a:p>
            <a:pPr>
              <a:buFont typeface="Wingdings" panose="05000000000000000000" pitchFamily="2" charset="2"/>
              <a:buChar char="ü"/>
            </a:pPr>
            <a:endParaRPr lang="en-US" sz="2400" dirty="0">
              <a:solidFill>
                <a:schemeClr val="tx1"/>
              </a:solidFill>
              <a:latin typeface="Arial Narrow" panose="020B0606020202030204" pitchFamily="34" charset="0"/>
            </a:endParaRPr>
          </a:p>
          <a:p>
            <a:pPr>
              <a:buFont typeface="Wingdings" panose="05000000000000000000" pitchFamily="2" charset="2"/>
              <a:buChar char="ü"/>
            </a:pPr>
            <a:r>
              <a:rPr lang="en-US" sz="2400" dirty="0">
                <a:solidFill>
                  <a:schemeClr val="tx1"/>
                </a:solidFill>
                <a:latin typeface="Arial Narrow" panose="020B0606020202030204" pitchFamily="34" charset="0"/>
              </a:rPr>
              <a:t>Double the value in the second element of </a:t>
            </a:r>
            <a:r>
              <a:rPr lang="en-US" sz="2400" b="1" dirty="0" err="1">
                <a:solidFill>
                  <a:srgbClr val="FF0000"/>
                </a:solidFill>
                <a:latin typeface="Arial Narrow" panose="020B0606020202030204" pitchFamily="34" charset="0"/>
                <a:cs typeface="Courier New" panose="02070309020205020404" pitchFamily="49" charset="0"/>
              </a:rPr>
              <a:t>marksList</a:t>
            </a:r>
            <a:r>
              <a:rPr lang="en-US" sz="2400" dirty="0">
                <a:solidFill>
                  <a:schemeClr val="tx1"/>
                </a:solidFill>
                <a:latin typeface="Arial Narrow" panose="020B0606020202030204" pitchFamily="34" charset="0"/>
              </a:rPr>
              <a:t>.</a:t>
            </a:r>
          </a:p>
          <a:p>
            <a:endParaRPr lang="en-US" altLang="en-US" sz="2400" kern="0" dirty="0">
              <a:solidFill>
                <a:schemeClr val="tx1"/>
              </a:solidFill>
            </a:endParaRPr>
          </a:p>
          <a:p>
            <a:endParaRPr lang="en-US" altLang="en-US" kern="0" dirty="0"/>
          </a:p>
        </p:txBody>
      </p:sp>
      <p:pic>
        <p:nvPicPr>
          <p:cNvPr id="2" name="Picture 1"/>
          <p:cNvPicPr>
            <a:picLocks noChangeAspect="1"/>
          </p:cNvPicPr>
          <p:nvPr/>
        </p:nvPicPr>
        <p:blipFill>
          <a:blip r:embed="rId3"/>
          <a:stretch>
            <a:fillRect/>
          </a:stretch>
        </p:blipFill>
        <p:spPr>
          <a:xfrm>
            <a:off x="1617438" y="4572000"/>
            <a:ext cx="7071990" cy="1114425"/>
          </a:xfrm>
          <a:prstGeom prst="rect">
            <a:avLst/>
          </a:prstGeom>
          <a:ln>
            <a:solidFill>
              <a:schemeClr val="tx1"/>
            </a:solidFill>
          </a:ln>
        </p:spPr>
      </p:pic>
      <p:sp>
        <p:nvSpPr>
          <p:cNvPr id="3" name="TextBox 2"/>
          <p:cNvSpPr txBox="1"/>
          <p:nvPr/>
        </p:nvSpPr>
        <p:spPr>
          <a:xfrm>
            <a:off x="228600" y="4724400"/>
            <a:ext cx="1219200" cy="646331"/>
          </a:xfrm>
          <a:prstGeom prst="rect">
            <a:avLst/>
          </a:prstGeom>
          <a:noFill/>
        </p:spPr>
        <p:txBody>
          <a:bodyPr wrap="square" rtlCol="0">
            <a:spAutoFit/>
          </a:bodyPr>
          <a:lstStyle/>
          <a:p>
            <a:r>
              <a:rPr lang="en-US" b="1" dirty="0">
                <a:solidFill>
                  <a:srgbClr val="FF0000"/>
                </a:solidFill>
              </a:rPr>
              <a:t>Sample output</a:t>
            </a:r>
          </a:p>
        </p:txBody>
      </p:sp>
    </p:spTree>
    <p:extLst>
      <p:ext uri="{BB962C8B-B14F-4D97-AF65-F5344CB8AC3E}">
        <p14:creationId xmlns:p14="http://schemas.microsoft.com/office/powerpoint/2010/main" val="2778822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methods </a:t>
            </a:r>
          </a:p>
        </p:txBody>
      </p:sp>
      <p:graphicFrame>
        <p:nvGraphicFramePr>
          <p:cNvPr id="9" name="Table 8"/>
          <p:cNvGraphicFramePr>
            <a:graphicFrameLocks noGrp="1"/>
          </p:cNvGraphicFramePr>
          <p:nvPr>
            <p:extLst>
              <p:ext uri="{D42A27DB-BD31-4B8C-83A1-F6EECF244321}">
                <p14:modId xmlns:p14="http://schemas.microsoft.com/office/powerpoint/2010/main" val="3244353565"/>
              </p:ext>
            </p:extLst>
          </p:nvPr>
        </p:nvGraphicFramePr>
        <p:xfrm>
          <a:off x="30892" y="838200"/>
          <a:ext cx="9067800" cy="4267200"/>
        </p:xfrm>
        <a:graphic>
          <a:graphicData uri="http://schemas.openxmlformats.org/drawingml/2006/table">
            <a:tbl>
              <a:tblPr/>
              <a:tblGrid>
                <a:gridCol w="1860061">
                  <a:extLst>
                    <a:ext uri="{9D8B030D-6E8A-4147-A177-3AD203B41FA5}">
                      <a16:colId xmlns:a16="http://schemas.microsoft.com/office/drawing/2014/main" val="20000"/>
                    </a:ext>
                  </a:extLst>
                </a:gridCol>
                <a:gridCol w="3816839">
                  <a:extLst>
                    <a:ext uri="{9D8B030D-6E8A-4147-A177-3AD203B41FA5}">
                      <a16:colId xmlns:a16="http://schemas.microsoft.com/office/drawing/2014/main" val="20001"/>
                    </a:ext>
                  </a:extLst>
                </a:gridCol>
                <a:gridCol w="3390900">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Methods</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p>
                      <a:pPr algn="l"/>
                      <a:r>
                        <a:rPr lang="en-US" sz="2000" b="1" dirty="0">
                          <a:solidFill>
                            <a:srgbClr val="0000FF"/>
                          </a:solidFill>
                          <a:effectLst/>
                          <a:latin typeface="Calibri" panose="020F0502020204030204" pitchFamily="34" charset="0"/>
                          <a:cs typeface="Calibri" panose="020F0502020204030204" pitchFamily="34" charset="0"/>
                        </a:rPr>
                        <a:t>letters=</a:t>
                      </a:r>
                      <a:r>
                        <a:rPr lang="en-US" sz="2000" b="1" baseline="0" dirty="0">
                          <a:solidFill>
                            <a:srgbClr val="0000FF"/>
                          </a:solidFill>
                          <a:effectLst/>
                          <a:latin typeface="Calibri" panose="020F0502020204030204" pitchFamily="34" charset="0"/>
                          <a:cs typeface="Calibri" panose="020F0502020204030204" pitchFamily="34" charset="0"/>
                        </a:rPr>
                        <a:t>['</a:t>
                      </a:r>
                      <a:r>
                        <a:rPr lang="en-US" sz="2000" b="1" baseline="0" dirty="0" err="1">
                          <a:solidFill>
                            <a:srgbClr val="0000FF"/>
                          </a:solidFill>
                          <a:effectLst/>
                          <a:latin typeface="Calibri" panose="020F0502020204030204" pitchFamily="34" charset="0"/>
                          <a:cs typeface="Calibri" panose="020F0502020204030204" pitchFamily="34" charset="0"/>
                        </a:rPr>
                        <a:t>a','b</a:t>
                      </a:r>
                      <a:r>
                        <a:rPr lang="en-US" sz="2000" b="1" baseline="0" dirty="0">
                          <a:solidFill>
                            <a:srgbClr val="0000FF"/>
                          </a:solidFill>
                          <a:effectLst/>
                          <a:latin typeface="Calibri" panose="020F0502020204030204" pitchFamily="34" charset="0"/>
                          <a:cs typeface="Calibri" panose="020F0502020204030204" pitchFamily="34" charset="0"/>
                        </a:rPr>
                        <a:t>']</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a:solidFill>
                            <a:srgbClr val="0000FF"/>
                          </a:solidFill>
                          <a:effectLst/>
                          <a:latin typeface="Calibri" panose="020F0502020204030204" pitchFamily="34" charset="0"/>
                          <a:cs typeface="Calibri" panose="020F0502020204030204" pitchFamily="34" charset="0"/>
                        </a:rPr>
                        <a:t>append(x)</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Add an element</a:t>
                      </a:r>
                      <a:r>
                        <a:rPr lang="en-US" sz="2000" baseline="0" dirty="0">
                          <a:effectLst/>
                          <a:latin typeface="Arial Narrow" panose="020B0606020202030204" pitchFamily="34" charset="0"/>
                        </a:rPr>
                        <a:t>, </a:t>
                      </a:r>
                      <a:r>
                        <a:rPr lang="en-US" sz="2000" b="1" baseline="0" dirty="0">
                          <a:solidFill>
                            <a:srgbClr val="FF0000"/>
                          </a:solidFill>
                          <a:effectLst/>
                          <a:latin typeface="Arial Narrow" panose="020B0606020202030204" pitchFamily="34" charset="0"/>
                        </a:rPr>
                        <a:t>x</a:t>
                      </a:r>
                      <a:r>
                        <a:rPr lang="en-US" sz="2000" baseline="0" dirty="0">
                          <a:effectLst/>
                          <a:latin typeface="Arial Narrow" panose="020B0606020202030204" pitchFamily="34" charset="0"/>
                        </a:rPr>
                        <a:t>, to the end of the list.</a:t>
                      </a:r>
                      <a:endParaRPr lang="en-US" sz="2000" dirty="0">
                        <a:effectLst/>
                        <a:latin typeface="Arial Narrow" panose="020B0606020202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letters.append</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a:solidFill>
                            <a:srgbClr val="0000FF"/>
                          </a:solidFill>
                          <a:effectLst/>
                          <a:latin typeface="Calibri" panose="020F0502020204030204" pitchFamily="34" charset="0"/>
                          <a:cs typeface="Calibri" panose="020F0502020204030204" pitchFamily="34" charset="0"/>
                        </a:rPr>
                        <a:t>extend(L)</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Extend list by appending all the items in the given list L.</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letters.extend</a:t>
                      </a:r>
                      <a:r>
                        <a:rPr lang="en-US" sz="2000" b="1" kern="1200" dirty="0">
                          <a:solidFill>
                            <a:srgbClr val="0000FF"/>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 'a',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a:solidFill>
                            <a:srgbClr val="0000FF"/>
                          </a:solidFill>
                          <a:effectLst/>
                          <a:latin typeface="Calibri" panose="020F0502020204030204" pitchFamily="34" charset="0"/>
                          <a:cs typeface="Calibri" panose="020F0502020204030204" pitchFamily="34" charset="0"/>
                        </a:rPr>
                        <a:t>insert(</a:t>
                      </a:r>
                      <a:r>
                        <a:rPr lang="en-US" sz="2000" b="1" dirty="0" err="1">
                          <a:solidFill>
                            <a:srgbClr val="0000FF"/>
                          </a:solidFill>
                          <a:effectLst/>
                          <a:latin typeface="Calibri" panose="020F0502020204030204" pitchFamily="34" charset="0"/>
                          <a:cs typeface="Calibri" panose="020F0502020204030204" pitchFamily="34" charset="0"/>
                        </a:rPr>
                        <a:t>i,x</a:t>
                      </a:r>
                      <a:r>
                        <a:rPr lang="en-US" sz="2000" b="1" dirty="0">
                          <a:solidFill>
                            <a:srgbClr val="0000FF"/>
                          </a:solidFill>
                          <a:effectLst/>
                          <a:latin typeface="Calibri" panose="020F0502020204030204" pitchFamily="34" charset="0"/>
                          <a:cs typeface="Calibri" panose="020F0502020204030204" pitchFamily="34" charset="0"/>
                        </a:rPr>
                        <a: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Insert an item, </a:t>
                      </a:r>
                      <a:r>
                        <a:rPr lang="en-US" sz="2000" b="1" dirty="0">
                          <a:solidFill>
                            <a:srgbClr val="FF0000"/>
                          </a:solidFill>
                          <a:effectLst/>
                          <a:latin typeface="Arial Narrow" panose="020B0606020202030204" pitchFamily="34" charset="0"/>
                        </a:rPr>
                        <a:t>x</a:t>
                      </a:r>
                      <a:r>
                        <a:rPr lang="en-US" sz="2000" dirty="0">
                          <a:effectLst/>
                          <a:latin typeface="Arial Narrow" panose="020B0606020202030204" pitchFamily="34" charset="0"/>
                        </a:rPr>
                        <a:t>,  before</a:t>
                      </a:r>
                      <a:r>
                        <a:rPr lang="en-US" sz="2000" baseline="0" dirty="0">
                          <a:effectLst/>
                          <a:latin typeface="Arial Narrow" panose="020B0606020202030204" pitchFamily="34" charset="0"/>
                        </a:rPr>
                        <a:t> the given position </a:t>
                      </a:r>
                      <a:r>
                        <a:rPr lang="en-US" sz="2000" b="1" baseline="0" dirty="0" err="1">
                          <a:solidFill>
                            <a:srgbClr val="FF0000"/>
                          </a:solidFill>
                          <a:effectLst/>
                          <a:latin typeface="Arial Narrow" panose="020B0606020202030204" pitchFamily="34" charset="0"/>
                        </a:rPr>
                        <a:t>i</a:t>
                      </a:r>
                      <a:r>
                        <a:rPr lang="en-US" sz="2000" baseline="0" dirty="0">
                          <a:effectLst/>
                          <a:latin typeface="Arial Narrow" panose="020B0606020202030204" pitchFamily="34" charset="0"/>
                        </a:rPr>
                        <a:t> in the list.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letters.insert</a:t>
                      </a:r>
                      <a:r>
                        <a:rPr lang="en-US" sz="2000" b="1" kern="1200" dirty="0">
                          <a:solidFill>
                            <a:srgbClr val="0000FF"/>
                          </a:solidFill>
                          <a:effectLst/>
                          <a:latin typeface="Calibri" panose="020F0502020204030204" pitchFamily="34" charset="0"/>
                          <a:ea typeface="+mn-ea"/>
                          <a:cs typeface="Calibri" panose="020F0502020204030204" pitchFamily="34" charset="0"/>
                        </a:rPr>
                        <a:t>(3,'z')</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'c', 'z', 'a', 'b', 'c']</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2" name="L2-p11.mp3">
            <a:hlinkClick r:id="" action="ppaction://media"/>
            <a:extLst>
              <a:ext uri="{FF2B5EF4-FFF2-40B4-BE49-F238E27FC236}">
                <a16:creationId xmlns:a16="http://schemas.microsoft.com/office/drawing/2014/main" id="{07F7933E-9B34-D74A-B062-B9C356CB7F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92292" y="181276"/>
            <a:ext cx="406400" cy="406400"/>
          </a:xfrm>
          <a:prstGeom prst="rect">
            <a:avLst/>
          </a:prstGeom>
        </p:spPr>
      </p:pic>
    </p:spTree>
    <p:extLst>
      <p:ext uri="{BB962C8B-B14F-4D97-AF65-F5344CB8AC3E}">
        <p14:creationId xmlns:p14="http://schemas.microsoft.com/office/powerpoint/2010/main" val="375111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methods </a:t>
            </a:r>
          </a:p>
        </p:txBody>
      </p:sp>
      <p:graphicFrame>
        <p:nvGraphicFramePr>
          <p:cNvPr id="4" name="Table 3"/>
          <p:cNvGraphicFramePr>
            <a:graphicFrameLocks noGrp="1"/>
          </p:cNvGraphicFramePr>
          <p:nvPr>
            <p:extLst>
              <p:ext uri="{D42A27DB-BD31-4B8C-83A1-F6EECF244321}">
                <p14:modId xmlns:p14="http://schemas.microsoft.com/office/powerpoint/2010/main" val="4052969454"/>
              </p:ext>
            </p:extLst>
          </p:nvPr>
        </p:nvGraphicFramePr>
        <p:xfrm>
          <a:off x="35442" y="762001"/>
          <a:ext cx="9032358" cy="5725701"/>
        </p:xfrm>
        <a:graphic>
          <a:graphicData uri="http://schemas.openxmlformats.org/drawingml/2006/table">
            <a:tbl>
              <a:tblPr/>
              <a:tblGrid>
                <a:gridCol w="1474670">
                  <a:extLst>
                    <a:ext uri="{9D8B030D-6E8A-4147-A177-3AD203B41FA5}">
                      <a16:colId xmlns:a16="http://schemas.microsoft.com/office/drawing/2014/main" val="20000"/>
                    </a:ext>
                  </a:extLst>
                </a:gridCol>
                <a:gridCol w="4509688">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056773">
                <a:tc>
                  <a:txBody>
                    <a:bodyPr/>
                    <a:lstStyle/>
                    <a:p>
                      <a:pPr algn="l"/>
                      <a:r>
                        <a:rPr lang="en-US" sz="2000" b="1" dirty="0">
                          <a:effectLst/>
                          <a:latin typeface="Arial Narrow" panose="020B0606020202030204" pitchFamily="34" charset="0"/>
                        </a:rPr>
                        <a:t>Methods</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Description</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Example</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 is the list </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['a', 'b', 'c', 'z', 'a', 'b', 'c']</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2481164">
                <a:tc>
                  <a:txBody>
                    <a:bodyPr/>
                    <a:lstStyle/>
                    <a:p>
                      <a:r>
                        <a:rPr lang="en-US" sz="2000" b="1" dirty="0">
                          <a:solidFill>
                            <a:srgbClr val="0000FF"/>
                          </a:solidFill>
                          <a:effectLst/>
                          <a:latin typeface="Calibri" panose="020F0502020204030204" pitchFamily="34" charset="0"/>
                          <a:cs typeface="Calibri" panose="020F0502020204030204" pitchFamily="34" charset="0"/>
                        </a:rPr>
                        <a:t>remove(x)</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 the first item from the list whose value is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a:t>
                      </a:r>
                    </a:p>
                    <a:p>
                      <a:endParaRPr lang="en-US" sz="2000" dirty="0">
                        <a:effectLst/>
                        <a:latin typeface="Arial Narrow" panose="020B0606020202030204" pitchFamily="34" charset="0"/>
                      </a:endParaRPr>
                    </a:p>
                    <a:p>
                      <a:endParaRPr lang="en-US" sz="2000" dirty="0">
                        <a:effectLst/>
                        <a:latin typeface="Arial Narrow" panose="020B0606020202030204" pitchFamily="34" charset="0"/>
                      </a:endParaRPr>
                    </a:p>
                    <a:p>
                      <a:r>
                        <a:rPr lang="en-US" sz="2000" dirty="0">
                          <a:effectLst/>
                          <a:latin typeface="Arial Narrow" panose="020B0606020202030204" pitchFamily="34" charset="0"/>
                        </a:rPr>
                        <a:t>Error occurs if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is not in the list.</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letters.remove</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'z', 'a', 'b', 'c']</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letters.remove</a:t>
                      </a:r>
                      <a:r>
                        <a:rPr lang="en-US" sz="2000" b="1" kern="1200" dirty="0">
                          <a:solidFill>
                            <a:srgbClr val="0000FF"/>
                          </a:solidFill>
                          <a:effectLst/>
                          <a:latin typeface="Calibri" panose="020F0502020204030204" pitchFamily="34" charset="0"/>
                          <a:ea typeface="+mn-ea"/>
                          <a:cs typeface="Calibri" panose="020F0502020204030204" pitchFamily="34" charset="0"/>
                        </a:rPr>
                        <a:t>('d')</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ValueError</a:t>
                      </a:r>
                      <a:r>
                        <a:rPr lang="en-US" sz="2000" b="1" kern="1200" dirty="0">
                          <a:solidFill>
                            <a:srgbClr val="CC0000"/>
                          </a:solidFill>
                          <a:effectLst/>
                          <a:latin typeface="Calibri" panose="020F0502020204030204" pitchFamily="34" charset="0"/>
                          <a:ea typeface="+mn-ea"/>
                          <a:cs typeface="Calibri" panose="020F0502020204030204" pitchFamily="34" charset="0"/>
                        </a:rPr>
                        <a:t>: </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list.remove</a:t>
                      </a:r>
                      <a:r>
                        <a:rPr lang="en-US" sz="2000" b="1" kern="1200" dirty="0">
                          <a:solidFill>
                            <a:srgbClr val="CC0000"/>
                          </a:solidFill>
                          <a:effectLst/>
                          <a:latin typeface="Calibri" panose="020F0502020204030204" pitchFamily="34" charset="0"/>
                          <a:ea typeface="+mn-ea"/>
                          <a:cs typeface="Calibri" panose="020F0502020204030204" pitchFamily="34" charset="0"/>
                        </a:rPr>
                        <a:t>(x): x not in list</a:t>
                      </a:r>
                    </a:p>
                    <a:p>
                      <a:pPr marL="0" algn="l" defTabSz="914400" rtl="0" eaLnBrk="1" latinLnBrk="0" hangingPunct="1"/>
                      <a:endParaRPr lang="en-US" sz="2000" b="1" kern="1200" dirty="0">
                        <a:solidFill>
                          <a:srgbClr val="CC0000"/>
                        </a:solidFill>
                        <a:effectLst/>
                        <a:latin typeface="Calibri" panose="020F0502020204030204" pitchFamily="34" charset="0"/>
                        <a:ea typeface="+mn-ea"/>
                        <a:cs typeface="Calibri" panose="020F0502020204030204" pitchFamily="34" charset="0"/>
                      </a:endParaRP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177063">
                <a:tc>
                  <a:txBody>
                    <a:bodyPr/>
                    <a:lstStyle/>
                    <a:p>
                      <a:r>
                        <a:rPr lang="en-US" sz="2000" b="1" dirty="0">
                          <a:solidFill>
                            <a:srgbClr val="0000FF"/>
                          </a:solidFill>
                          <a:effectLst/>
                          <a:latin typeface="Calibri" panose="020F0502020204030204" pitchFamily="34" charset="0"/>
                          <a:cs typeface="Calibri" panose="020F0502020204030204" pitchFamily="34" charset="0"/>
                        </a:rPr>
                        <a:t>pop([</a:t>
                      </a:r>
                      <a:r>
                        <a:rPr lang="en-US" sz="2000" b="1" dirty="0" err="1">
                          <a:solidFill>
                            <a:srgbClr val="0000FF"/>
                          </a:solidFill>
                          <a:effectLst/>
                          <a:latin typeface="Calibri" panose="020F0502020204030204" pitchFamily="34" charset="0"/>
                          <a:cs typeface="Calibri" panose="020F0502020204030204" pitchFamily="34" charset="0"/>
                        </a:rPr>
                        <a:t>i</a:t>
                      </a:r>
                      <a:r>
                        <a:rPr lang="en-US" sz="2000" b="1" dirty="0">
                          <a:solidFill>
                            <a:srgbClr val="0000FF"/>
                          </a:solidFill>
                          <a:effectLst/>
                          <a:latin typeface="Calibri" panose="020F0502020204030204" pitchFamily="34" charset="0"/>
                          <a:cs typeface="Calibri" panose="020F0502020204030204" pitchFamily="34" charset="0"/>
                        </a:rPr>
                        <a:t>])</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 the item at the given position in the list and return it. </a:t>
                      </a:r>
                    </a:p>
                    <a:p>
                      <a:endParaRPr lang="en-US" sz="2000" dirty="0">
                        <a:effectLst/>
                        <a:latin typeface="Arial Narrow" panose="020B0606020202030204" pitchFamily="34" charset="0"/>
                      </a:endParaRPr>
                    </a:p>
                    <a:p>
                      <a:endParaRPr lang="en-US" sz="2000" dirty="0">
                        <a:effectLst/>
                        <a:latin typeface="Arial Narrow" panose="020B0606020202030204" pitchFamily="34" charset="0"/>
                      </a:endParaRPr>
                    </a:p>
                    <a:p>
                      <a:r>
                        <a:rPr lang="en-US" sz="2000" dirty="0">
                          <a:effectLst/>
                          <a:latin typeface="Arial Narrow" panose="020B0606020202030204" pitchFamily="34" charset="0"/>
                        </a:rPr>
                        <a:t>Removes and returns the last item in the list if the argument is</a:t>
                      </a:r>
                      <a:r>
                        <a:rPr lang="en-US" sz="2000" baseline="0" dirty="0">
                          <a:effectLst/>
                          <a:latin typeface="Arial Narrow" panose="020B0606020202030204" pitchFamily="34" charset="0"/>
                        </a:rPr>
                        <a:t> not stated.</a:t>
                      </a:r>
                      <a:endParaRPr lang="en-US" sz="2000" dirty="0">
                        <a:effectLst/>
                        <a:latin typeface="Arial Narrow" panose="020B0606020202030204" pitchFamily="34" charset="0"/>
                      </a:endParaRP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letters.pop</a:t>
                      </a:r>
                      <a:r>
                        <a:rPr lang="en-US" sz="2000" b="1" kern="1200" dirty="0">
                          <a:solidFill>
                            <a:srgbClr val="0000FF"/>
                          </a:solidFill>
                          <a:effectLst/>
                          <a:latin typeface="Calibri" panose="020F0502020204030204" pitchFamily="34" charset="0"/>
                          <a:ea typeface="+mn-ea"/>
                          <a:cs typeface="Calibri" panose="020F0502020204030204" pitchFamily="34" charset="0"/>
                        </a:rPr>
                        <a:t>(2)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'z'</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'a', 'b', 'c']</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letters.pop</a:t>
                      </a:r>
                      <a:r>
                        <a:rPr lang="en-US" sz="2000" b="1" kern="1200" dirty="0">
                          <a:solidFill>
                            <a:srgbClr val="0000FF"/>
                          </a:solidFill>
                          <a:effectLst/>
                          <a:latin typeface="Calibri" panose="020F0502020204030204" pitchFamily="34" charset="0"/>
                          <a:ea typeface="+mn-ea"/>
                          <a:cs typeface="Calibri" panose="020F0502020204030204" pitchFamily="34" charset="0"/>
                        </a:rPr>
                        <a:t>()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'c'</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'b', 'a', 'b']</a:t>
                      </a:r>
                    </a:p>
                  </a:txBody>
                  <a:tcPr marL="24232" marR="24232" marT="24232" marB="24232">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pic>
        <p:nvPicPr>
          <p:cNvPr id="2" name="L2-p12.mp3">
            <a:hlinkClick r:id="" action="ppaction://media"/>
            <a:extLst>
              <a:ext uri="{FF2B5EF4-FFF2-40B4-BE49-F238E27FC236}">
                <a16:creationId xmlns:a16="http://schemas.microsoft.com/office/drawing/2014/main" id="{CDFA4C8C-8CBA-D643-8B8D-33D2B474AA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228600"/>
            <a:ext cx="406400" cy="406400"/>
          </a:xfrm>
          <a:prstGeom prst="rect">
            <a:avLst/>
          </a:prstGeom>
        </p:spPr>
      </p:pic>
    </p:spTree>
    <p:extLst>
      <p:ext uri="{BB962C8B-B14F-4D97-AF65-F5344CB8AC3E}">
        <p14:creationId xmlns:p14="http://schemas.microsoft.com/office/powerpoint/2010/main" val="113138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Built-in List methods </a:t>
            </a:r>
          </a:p>
        </p:txBody>
      </p:sp>
      <p:graphicFrame>
        <p:nvGraphicFramePr>
          <p:cNvPr id="5" name="Table 4"/>
          <p:cNvGraphicFramePr>
            <a:graphicFrameLocks noGrp="1"/>
          </p:cNvGraphicFramePr>
          <p:nvPr>
            <p:extLst>
              <p:ext uri="{D42A27DB-BD31-4B8C-83A1-F6EECF244321}">
                <p14:modId xmlns:p14="http://schemas.microsoft.com/office/powerpoint/2010/main" val="3735098321"/>
              </p:ext>
            </p:extLst>
          </p:nvPr>
        </p:nvGraphicFramePr>
        <p:xfrm>
          <a:off x="0" y="685800"/>
          <a:ext cx="9144000" cy="5495117"/>
        </p:xfrm>
        <a:graphic>
          <a:graphicData uri="http://schemas.openxmlformats.org/drawingml/2006/table">
            <a:tbl>
              <a:tblPr/>
              <a:tblGrid>
                <a:gridCol w="1492898">
                  <a:extLst>
                    <a:ext uri="{9D8B030D-6E8A-4147-A177-3AD203B41FA5}">
                      <a16:colId xmlns:a16="http://schemas.microsoft.com/office/drawing/2014/main" val="20000"/>
                    </a:ext>
                  </a:extLst>
                </a:gridCol>
                <a:gridCol w="4086492">
                  <a:extLst>
                    <a:ext uri="{9D8B030D-6E8A-4147-A177-3AD203B41FA5}">
                      <a16:colId xmlns:a16="http://schemas.microsoft.com/office/drawing/2014/main" val="20001"/>
                    </a:ext>
                  </a:extLst>
                </a:gridCol>
                <a:gridCol w="3564610">
                  <a:extLst>
                    <a:ext uri="{9D8B030D-6E8A-4147-A177-3AD203B41FA5}">
                      <a16:colId xmlns:a16="http://schemas.microsoft.com/office/drawing/2014/main" val="20002"/>
                    </a:ext>
                  </a:extLst>
                </a:gridCol>
              </a:tblGrid>
              <a:tr h="990600">
                <a:tc>
                  <a:txBody>
                    <a:bodyPr/>
                    <a:lstStyle/>
                    <a:p>
                      <a:pPr algn="l"/>
                      <a:r>
                        <a:rPr lang="en-US" sz="2000" b="1" dirty="0">
                          <a:effectLst/>
                          <a:latin typeface="Arial Narrow" panose="020B0606020202030204" pitchFamily="34" charset="0"/>
                        </a:rPr>
                        <a:t>Methods</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Description</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tc>
                  <a:txBody>
                    <a:bodyPr/>
                    <a:lstStyle/>
                    <a:p>
                      <a:pPr algn="l"/>
                      <a:r>
                        <a:rPr lang="en-US" sz="2000" b="1" dirty="0">
                          <a:effectLst/>
                          <a:latin typeface="Arial Narrow" panose="020B0606020202030204" pitchFamily="34" charset="0"/>
                        </a:rPr>
                        <a:t>Example</a:t>
                      </a:r>
                    </a:p>
                    <a:p>
                      <a:pPr algn="l"/>
                      <a:r>
                        <a:rPr lang="en-US" sz="2000" b="1" dirty="0">
                          <a:solidFill>
                            <a:schemeClr val="accent5">
                              <a:lumMod val="25000"/>
                            </a:schemeClr>
                          </a:solidFill>
                          <a:effectLst/>
                          <a:latin typeface="Calibri" panose="020F0502020204030204" pitchFamily="34" charset="0"/>
                          <a:cs typeface="Calibri" panose="020F0502020204030204" pitchFamily="34" charset="0"/>
                        </a:rPr>
                        <a:t>Letters is the list</a:t>
                      </a:r>
                    </a:p>
                    <a:p>
                      <a:pPr algn="l"/>
                      <a:r>
                        <a:rPr lang="en-US" sz="2000" b="1" baseline="0" dirty="0">
                          <a:solidFill>
                            <a:srgbClr val="0000FF"/>
                          </a:solidFill>
                          <a:effectLst/>
                          <a:latin typeface="Calibri" panose="020F0502020204030204" pitchFamily="34" charset="0"/>
                          <a:cs typeface="Calibri" panose="020F0502020204030204" pitchFamily="34" charset="0"/>
                        </a:rPr>
                        <a:t>['a', 'b', 'a', 'b']</a:t>
                      </a:r>
                      <a:endParaRPr lang="en-US" sz="2000" b="1" dirty="0">
                        <a:solidFill>
                          <a:srgbClr val="0000FF"/>
                        </a:solidFill>
                        <a:effectLst/>
                        <a:latin typeface="Calibri" panose="020F0502020204030204" pitchFamily="34" charset="0"/>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295400">
                <a:tc>
                  <a:txBody>
                    <a:bodyPr/>
                    <a:lstStyle/>
                    <a:p>
                      <a:r>
                        <a:rPr lang="en-US" sz="2000" b="1" dirty="0">
                          <a:solidFill>
                            <a:srgbClr val="0000FF"/>
                          </a:solidFill>
                          <a:effectLst/>
                          <a:latin typeface="Calibri" panose="020F0502020204030204" pitchFamily="34" charset="0"/>
                          <a:cs typeface="Calibri" panose="020F0502020204030204" pitchFamily="34" charset="0"/>
                        </a:rPr>
                        <a:t>index(x)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index in the list of the first item whose value is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a:t>
                      </a:r>
                    </a:p>
                    <a:p>
                      <a:r>
                        <a:rPr lang="en-US" sz="2000" dirty="0">
                          <a:effectLst/>
                          <a:latin typeface="Arial Narrow" panose="020B0606020202030204" pitchFamily="34" charset="0"/>
                        </a:rPr>
                        <a:t>Error occurs if </a:t>
                      </a:r>
                      <a:r>
                        <a:rPr lang="en-US" sz="2000" b="1" dirty="0">
                          <a:solidFill>
                            <a:srgbClr val="C00000"/>
                          </a:solidFill>
                          <a:effectLst/>
                          <a:latin typeface="Arial Narrow" panose="020B0606020202030204" pitchFamily="34" charset="0"/>
                        </a:rPr>
                        <a:t>x</a:t>
                      </a:r>
                      <a:r>
                        <a:rPr lang="en-US" sz="2000" dirty="0">
                          <a:effectLst/>
                          <a:latin typeface="Arial Narrow" panose="020B0606020202030204" pitchFamily="34" charset="0"/>
                        </a:rPr>
                        <a:t> is not in the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0</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endParaRPr lang="en-US" sz="2000" b="1" kern="1200" dirty="0">
                        <a:solidFill>
                          <a:srgbClr val="0000FF"/>
                        </a:solidFill>
                        <a:effectLst/>
                        <a:latin typeface="Calibri" panose="020F0502020204030204" pitchFamily="34" charset="0"/>
                        <a:ea typeface="+mn-ea"/>
                        <a:cs typeface="Calibri" panose="020F0502020204030204" pitchFamily="34" charset="0"/>
                      </a:endParaRPr>
                    </a:p>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letters.index</a:t>
                      </a:r>
                      <a:r>
                        <a:rPr lang="en-US" sz="2000" b="1" kern="1200" dirty="0">
                          <a:solidFill>
                            <a:srgbClr val="0000FF"/>
                          </a:solidFill>
                          <a:effectLst/>
                          <a:latin typeface="Calibri" panose="020F0502020204030204" pitchFamily="34" charset="0"/>
                          <a:ea typeface="+mn-ea"/>
                          <a:cs typeface="Calibri" panose="020F0502020204030204" pitchFamily="34" charset="0"/>
                        </a:rPr>
                        <a:t>('c')</a:t>
                      </a:r>
                    </a:p>
                    <a:p>
                      <a:pPr marL="0" algn="l" defTabSz="914400" rtl="0" eaLnBrk="1" latinLnBrk="0" hangingPunct="1"/>
                      <a:r>
                        <a:rPr lang="en-US" sz="2000" b="1" kern="1200" dirty="0" err="1">
                          <a:solidFill>
                            <a:srgbClr val="CC0000"/>
                          </a:solidFill>
                          <a:effectLst/>
                          <a:latin typeface="Calibri" panose="020F0502020204030204" pitchFamily="34" charset="0"/>
                          <a:ea typeface="+mn-ea"/>
                          <a:cs typeface="Calibri" panose="020F0502020204030204" pitchFamily="34" charset="0"/>
                        </a:rPr>
                        <a:t>ValueError</a:t>
                      </a:r>
                      <a:r>
                        <a:rPr lang="en-US" sz="2000" b="1" kern="1200" dirty="0">
                          <a:solidFill>
                            <a:srgbClr val="CC0000"/>
                          </a:solidFill>
                          <a:effectLst/>
                          <a:latin typeface="Calibri" panose="020F0502020204030204" pitchFamily="34" charset="0"/>
                          <a:ea typeface="+mn-ea"/>
                          <a:cs typeface="Calibri" panose="020F0502020204030204" pitchFamily="34" charset="0"/>
                        </a:rPr>
                        <a:t>: 'c' is not in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762000">
                <a:tc>
                  <a:txBody>
                    <a:bodyPr/>
                    <a:lstStyle/>
                    <a:p>
                      <a:r>
                        <a:rPr lang="en-US" sz="2000" b="1" dirty="0">
                          <a:solidFill>
                            <a:srgbClr val="0000FF"/>
                          </a:solidFill>
                          <a:effectLst/>
                          <a:latin typeface="Calibri" panose="020F0502020204030204" pitchFamily="34" charset="0"/>
                          <a:cs typeface="Calibri" panose="020F0502020204030204" pitchFamily="34" charset="0"/>
                        </a:rPr>
                        <a:t>count(x)</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Return the number of times</a:t>
                      </a:r>
                      <a:r>
                        <a:rPr lang="en-US" sz="2000" baseline="0" dirty="0">
                          <a:effectLst/>
                          <a:latin typeface="Arial Narrow" panose="020B0606020202030204" pitchFamily="34" charset="0"/>
                        </a:rPr>
                        <a:t> </a:t>
                      </a:r>
                      <a:r>
                        <a:rPr lang="en-US" sz="2000" b="1" baseline="0" dirty="0">
                          <a:solidFill>
                            <a:srgbClr val="C00000"/>
                          </a:solidFill>
                          <a:effectLst/>
                          <a:latin typeface="Arial Narrow" panose="020B0606020202030204" pitchFamily="34" charset="0"/>
                        </a:rPr>
                        <a:t>x </a:t>
                      </a:r>
                      <a:r>
                        <a:rPr lang="en-US" sz="2000" baseline="0" dirty="0">
                          <a:effectLst/>
                          <a:latin typeface="Arial Narrow" panose="020B0606020202030204" pitchFamily="34" charset="0"/>
                        </a:rPr>
                        <a:t>appears in the list.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letters.count</a:t>
                      </a:r>
                      <a:r>
                        <a:rPr lang="en-US" sz="2000" b="1" kern="1200" dirty="0">
                          <a:solidFill>
                            <a:srgbClr val="0000FF"/>
                          </a:solidFill>
                          <a:effectLst/>
                          <a:latin typeface="Calibri" panose="020F0502020204030204" pitchFamily="34" charset="0"/>
                          <a:ea typeface="+mn-ea"/>
                          <a:cs typeface="Calibri" panose="020F0502020204030204" pitchFamily="34" charset="0"/>
                        </a:rPr>
                        <a:t>('a') </a:t>
                      </a:r>
                      <a:r>
                        <a:rPr lang="en-US" sz="2000" b="1" kern="1200" dirty="0">
                          <a:solidFill>
                            <a:srgbClr val="0000FF"/>
                          </a:solidFill>
                          <a:effectLst/>
                          <a:latin typeface="Calibri" panose="020F0502020204030204" pitchFamily="34" charset="0"/>
                          <a:ea typeface="+mn-ea"/>
                          <a:cs typeface="Calibri" panose="020F0502020204030204" pitchFamily="34" charset="0"/>
                          <a:sym typeface="Wingdings" panose="05000000000000000000" pitchFamily="2" charset="2"/>
                        </a:rPr>
                        <a:t> 2</a:t>
                      </a:r>
                      <a:endParaRPr lang="en-US" sz="2000" b="1" kern="1200" dirty="0">
                        <a:solidFill>
                          <a:srgbClr val="0000FF"/>
                        </a:solidFill>
                        <a:effectLst/>
                        <a:latin typeface="Calibri" panose="020F0502020204030204" pitchFamily="34" charset="0"/>
                        <a:ea typeface="+mn-ea"/>
                        <a:cs typeface="Calibri" panose="020F0502020204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873513">
                <a:tc>
                  <a:txBody>
                    <a:bodyPr/>
                    <a:lstStyle/>
                    <a:p>
                      <a:r>
                        <a:rPr lang="en-US" sz="2000" b="1" dirty="0">
                          <a:solidFill>
                            <a:srgbClr val="0000FF"/>
                          </a:solidFill>
                          <a:effectLst/>
                          <a:latin typeface="Calibri" panose="020F0502020204030204" pitchFamily="34" charset="0"/>
                          <a:cs typeface="Calibri" panose="020F0502020204030204" pitchFamily="34" charset="0"/>
                        </a:rPr>
                        <a:t>reverse()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Reverse the elements of</a:t>
                      </a:r>
                      <a:r>
                        <a:rPr lang="en-US" sz="2000" baseline="0" dirty="0">
                          <a:effectLst/>
                          <a:latin typeface="Arial Narrow" panose="020B0606020202030204" pitchFamily="34" charset="0"/>
                        </a:rPr>
                        <a:t> the list in place.</a:t>
                      </a:r>
                      <a:endParaRPr lang="en-US" sz="200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letters.reverse</a:t>
                      </a:r>
                      <a:r>
                        <a:rPr lang="en-US" sz="2000" b="1" kern="1200" dirty="0">
                          <a:solidFill>
                            <a:srgbClr val="0000FF"/>
                          </a:solidFill>
                          <a:effectLst/>
                          <a:latin typeface="Calibri" panose="020F0502020204030204" pitchFamily="34" charset="0"/>
                          <a:ea typeface="+mn-ea"/>
                          <a:cs typeface="Calibri" panose="020F0502020204030204" pitchFamily="34" charset="0"/>
                        </a:rPr>
                        <a:t>()</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['b', 'a', 'b', 'a']</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r h="873513">
                <a:tc>
                  <a:txBody>
                    <a:bodyPr/>
                    <a:lstStyle/>
                    <a:p>
                      <a:r>
                        <a:rPr lang="en-US" sz="2000" b="1" dirty="0">
                          <a:solidFill>
                            <a:srgbClr val="0000FF"/>
                          </a:solidFill>
                          <a:effectLst/>
                          <a:latin typeface="Calibri" panose="020F0502020204030204" pitchFamily="34" charset="0"/>
                          <a:cs typeface="Calibri" panose="020F0502020204030204" pitchFamily="34" charset="0"/>
                        </a:rPr>
                        <a:t>sort()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Sort the items of the list in place.</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err="1">
                          <a:solidFill>
                            <a:srgbClr val="0000FF"/>
                          </a:solidFill>
                          <a:effectLst/>
                          <a:latin typeface="Calibri" panose="020F0502020204030204" pitchFamily="34" charset="0"/>
                          <a:ea typeface="+mn-ea"/>
                          <a:cs typeface="Calibri" panose="020F0502020204030204" pitchFamily="34" charset="0"/>
                        </a:rPr>
                        <a:t>letters.sort</a:t>
                      </a:r>
                      <a:r>
                        <a:rPr lang="en-US" sz="2000" b="1" kern="1200" dirty="0">
                          <a:solidFill>
                            <a:srgbClr val="0000FF"/>
                          </a:solidFill>
                          <a:effectLst/>
                          <a:latin typeface="Calibri" panose="020F0502020204030204" pitchFamily="34" charset="0"/>
                          <a:ea typeface="+mn-ea"/>
                          <a:cs typeface="Calibri" panose="020F0502020204030204" pitchFamily="34" charset="0"/>
                        </a:rPr>
                        <a:t>()</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letters</a:t>
                      </a:r>
                    </a:p>
                    <a:p>
                      <a:pPr marL="0" algn="l" defTabSz="914400" rtl="0" eaLnBrk="1" latinLnBrk="0" hangingPunct="1"/>
                      <a:r>
                        <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rPr>
                        <a:t>['a', 'a', 'b', 'b']</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r h="509997">
                <a:tc>
                  <a:txBody>
                    <a:bodyPr/>
                    <a:lstStyle/>
                    <a:p>
                      <a:r>
                        <a:rPr lang="en-US" sz="2000" b="1" dirty="0">
                          <a:solidFill>
                            <a:srgbClr val="0000FF"/>
                          </a:solidFill>
                          <a:effectLst/>
                          <a:latin typeface="Calibri" panose="020F0502020204030204" pitchFamily="34" charset="0"/>
                          <a:cs typeface="Calibri" panose="020F0502020204030204" pitchFamily="34" charset="0"/>
                        </a:rPr>
                        <a:t>clear()</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Remove</a:t>
                      </a:r>
                      <a:r>
                        <a:rPr lang="en-US" sz="2000" baseline="0" dirty="0">
                          <a:effectLst/>
                          <a:latin typeface="Arial Narrow" panose="020B0606020202030204" pitchFamily="34" charset="0"/>
                        </a:rPr>
                        <a:t> all items from the list.</a:t>
                      </a:r>
                      <a:endParaRPr lang="en-US" sz="2000" dirty="0">
                        <a:effectLst/>
                        <a:latin typeface="Arial Narrow" panose="020B0606020202030204" pitchFamily="34" charset="0"/>
                      </a:endParaRP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0000FF"/>
                          </a:solidFill>
                          <a:effectLst/>
                          <a:latin typeface="Calibri" panose="020F0502020204030204" pitchFamily="34" charset="0"/>
                          <a:ea typeface="+mn-ea"/>
                          <a:cs typeface="Calibri" panose="020F0502020204030204" pitchFamily="34" charset="0"/>
                        </a:rPr>
                        <a:t>letters.clear</a:t>
                      </a:r>
                      <a:r>
                        <a:rPr lang="en-US" sz="2000" b="1" kern="1200" dirty="0">
                          <a:solidFill>
                            <a:srgbClr val="0000FF"/>
                          </a:solidFill>
                          <a:effectLst/>
                          <a:latin typeface="Calibri" panose="020F0502020204030204" pitchFamily="34" charset="0"/>
                          <a:ea typeface="+mn-ea"/>
                          <a:cs typeface="Calibri" panose="020F0502020204030204" pitchFamily="34" charset="0"/>
                        </a:rPr>
                        <a:t>()</a:t>
                      </a:r>
                    </a:p>
                  </a:txBody>
                  <a:tcPr marL="27080" marR="27080" marT="27080" marB="2708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5"/>
                  </a:ext>
                </a:extLst>
              </a:tr>
            </a:tbl>
          </a:graphicData>
        </a:graphic>
      </p:graphicFrame>
      <p:pic>
        <p:nvPicPr>
          <p:cNvPr id="2" name="L2-p13.mp3">
            <a:hlinkClick r:id="" action="ppaction://media"/>
            <a:extLst>
              <a:ext uri="{FF2B5EF4-FFF2-40B4-BE49-F238E27FC236}">
                <a16:creationId xmlns:a16="http://schemas.microsoft.com/office/drawing/2014/main" id="{E2DA1F9F-54D5-7F4A-8B87-E6733C5CA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4181" y="159937"/>
            <a:ext cx="406400" cy="406400"/>
          </a:xfrm>
          <a:prstGeom prst="rect">
            <a:avLst/>
          </a:prstGeom>
        </p:spPr>
      </p:pic>
    </p:spTree>
    <p:extLst>
      <p:ext uri="{BB962C8B-B14F-4D97-AF65-F5344CB8AC3E}">
        <p14:creationId xmlns:p14="http://schemas.microsoft.com/office/powerpoint/2010/main" val="1538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p:txBody>
          <a:bodyPr/>
          <a:lstStyle/>
          <a:p>
            <a:r>
              <a:rPr lang="en-US" dirty="0"/>
              <a:t>Given that the list </a:t>
            </a:r>
            <a:r>
              <a:rPr lang="en-US" i="1" dirty="0" err="1">
                <a:solidFill>
                  <a:srgbClr val="FF0000"/>
                </a:solidFill>
              </a:rPr>
              <a:t>firstList</a:t>
            </a:r>
            <a:r>
              <a:rPr lang="en-US" dirty="0"/>
              <a:t> and </a:t>
            </a:r>
            <a:r>
              <a:rPr lang="en-US" i="1" dirty="0" err="1">
                <a:solidFill>
                  <a:srgbClr val="FF0000"/>
                </a:solidFill>
              </a:rPr>
              <a:t>secondList</a:t>
            </a:r>
            <a:r>
              <a:rPr lang="en-US" dirty="0"/>
              <a:t> are created as follows:</a:t>
            </a:r>
          </a:p>
          <a:p>
            <a:pPr lvl="1"/>
            <a:r>
              <a:rPr lang="en-US" b="1" dirty="0" err="1">
                <a:latin typeface="Calibri" panose="020F0502020204030204" pitchFamily="34" charset="0"/>
                <a:cs typeface="Calibri" panose="020F0502020204030204" pitchFamily="34" charset="0"/>
              </a:rPr>
              <a:t>firstList</a:t>
            </a:r>
            <a:r>
              <a:rPr lang="en-US" b="1" dirty="0">
                <a:latin typeface="Calibri" panose="020F0502020204030204" pitchFamily="34" charset="0"/>
                <a:cs typeface="Calibri" panose="020F0502020204030204" pitchFamily="34" charset="0"/>
              </a:rPr>
              <a:t> = [ 2, 4, 6, 8, 10 ]</a:t>
            </a:r>
            <a:endParaRPr lang="en-US" dirty="0">
              <a:latin typeface="Calibri" panose="020F0502020204030204" pitchFamily="34" charset="0"/>
              <a:cs typeface="Calibri" panose="020F0502020204030204" pitchFamily="34" charset="0"/>
            </a:endParaRPr>
          </a:p>
          <a:p>
            <a:pPr lvl="1"/>
            <a:r>
              <a:rPr lang="en-US" b="1" dirty="0" err="1">
                <a:latin typeface="Calibri" panose="020F0502020204030204" pitchFamily="34" charset="0"/>
                <a:cs typeface="Calibri" panose="020F0502020204030204" pitchFamily="34" charset="0"/>
              </a:rPr>
              <a:t>secondList</a:t>
            </a:r>
            <a:r>
              <a:rPr lang="en-US" b="1" dirty="0">
                <a:latin typeface="Calibri" panose="020F0502020204030204" pitchFamily="34" charset="0"/>
                <a:cs typeface="Calibri" panose="020F0502020204030204" pitchFamily="34" charset="0"/>
              </a:rPr>
              <a:t> = [ 2, 4, 6, 8, 10 ]</a:t>
            </a:r>
            <a:endParaRPr lang="en-US" dirty="0">
              <a:latin typeface="Calibri" panose="020F0502020204030204" pitchFamily="34" charset="0"/>
              <a:cs typeface="Calibri" panose="020F0502020204030204" pitchFamily="34" charset="0"/>
            </a:endParaRPr>
          </a:p>
          <a:p>
            <a:pPr marL="0" indent="0">
              <a:buNone/>
            </a:pPr>
            <a:endParaRPr lang="en-US" dirty="0"/>
          </a:p>
          <a:p>
            <a:pPr marL="0" indent="0">
              <a:buNone/>
            </a:pPr>
            <a:r>
              <a:rPr lang="en-US" dirty="0"/>
              <a:t>Evaluate the output in the following pages.</a:t>
            </a:r>
          </a:p>
        </p:txBody>
      </p:sp>
    </p:spTree>
    <p:extLst>
      <p:ext uri="{BB962C8B-B14F-4D97-AF65-F5344CB8AC3E}">
        <p14:creationId xmlns:p14="http://schemas.microsoft.com/office/powerpoint/2010/main" val="75633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1918720"/>
              </p:ext>
            </p:extLst>
          </p:nvPr>
        </p:nvGraphicFramePr>
        <p:xfrm>
          <a:off x="76200" y="884238"/>
          <a:ext cx="8991600" cy="5155882"/>
        </p:xfrm>
        <a:graphic>
          <a:graphicData uri="http://schemas.openxmlformats.org/drawingml/2006/table">
            <a:tbl>
              <a:tblPr firstRow="1" bandRow="1">
                <a:tableStyleId>{073A0DAA-6AF3-43AB-8588-CEC1D06C72B9}</a:tableStyleId>
              </a:tblPr>
              <a:tblGrid>
                <a:gridCol w="4495800">
                  <a:extLst>
                    <a:ext uri="{9D8B030D-6E8A-4147-A177-3AD203B41FA5}">
                      <a16:colId xmlns:a16="http://schemas.microsoft.com/office/drawing/2014/main" val="1985048984"/>
                    </a:ext>
                  </a:extLst>
                </a:gridCol>
                <a:gridCol w="4495800">
                  <a:extLst>
                    <a:ext uri="{9D8B030D-6E8A-4147-A177-3AD203B41FA5}">
                      <a16:colId xmlns:a16="http://schemas.microsoft.com/office/drawing/2014/main" val="2906917528"/>
                    </a:ext>
                  </a:extLst>
                </a:gridCol>
              </a:tblGrid>
              <a:tr h="370840">
                <a:tc>
                  <a:txBody>
                    <a:bodyPr/>
                    <a:lstStyle/>
                    <a:p>
                      <a:r>
                        <a:rPr lang="en-US" dirty="0"/>
                        <a:t>Program Text</a:t>
                      </a:r>
                    </a:p>
                  </a:txBody>
                  <a:tcPr/>
                </a:tc>
                <a:tc>
                  <a:txBody>
                    <a:bodyPr/>
                    <a:lstStyle/>
                    <a:p>
                      <a:r>
                        <a:rPr lang="en-US" dirty="0"/>
                        <a:t>Output</a:t>
                      </a:r>
                    </a:p>
                  </a:txBody>
                  <a:tcPr/>
                </a:tc>
                <a:extLst>
                  <a:ext uri="{0D108BD9-81ED-4DB2-BD59-A6C34878D82A}">
                    <a16:rowId xmlns:a16="http://schemas.microsoft.com/office/drawing/2014/main" val="1621551481"/>
                  </a:ext>
                </a:extLst>
              </a:tr>
              <a:tr h="370840">
                <a:tc>
                  <a:txBody>
                    <a:bodyPr/>
                    <a:lstStyle/>
                    <a:p>
                      <a:r>
                        <a:rPr lang="en-US" sz="2000" b="0" kern="1200" dirty="0">
                          <a:effectLst/>
                          <a:latin typeface="Calibri" panose="020F0502020204030204" pitchFamily="34" charset="0"/>
                          <a:cs typeface="Calibri" panose="020F0502020204030204" pitchFamily="34" charset="0"/>
                        </a:rPr>
                        <a:t>print(</a:t>
                      </a:r>
                      <a:r>
                        <a:rPr lang="en-US" sz="2000" b="0" kern="1200" dirty="0" err="1">
                          <a:effectLst/>
                          <a:latin typeface="Calibri" panose="020F0502020204030204" pitchFamily="34" charset="0"/>
                          <a:cs typeface="Calibri" panose="020F0502020204030204" pitchFamily="34" charset="0"/>
                        </a:rPr>
                        <a:t>firstList</a:t>
                      </a:r>
                      <a:r>
                        <a:rPr lang="en-US" sz="2000" b="0" kern="1200" dirty="0">
                          <a:effectLst/>
                          <a:latin typeface="Calibri" panose="020F0502020204030204" pitchFamily="34" charset="0"/>
                          <a:cs typeface="Calibri" panose="020F0502020204030204" pitchFamily="34" charset="0"/>
                        </a:rPr>
                        <a:t>[1])</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4</a:t>
                      </a:r>
                    </a:p>
                  </a:txBody>
                  <a:tcPr/>
                </a:tc>
                <a:extLst>
                  <a:ext uri="{0D108BD9-81ED-4DB2-BD59-A6C34878D82A}">
                    <a16:rowId xmlns:a16="http://schemas.microsoft.com/office/drawing/2014/main" val="1164009344"/>
                  </a:ext>
                </a:extLst>
              </a:tr>
              <a:tr h="370840">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[-1])</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10</a:t>
                      </a:r>
                    </a:p>
                  </a:txBody>
                  <a:tcPr/>
                </a:tc>
                <a:extLst>
                  <a:ext uri="{0D108BD9-81ED-4DB2-BD59-A6C34878D82A}">
                    <a16:rowId xmlns:a16="http://schemas.microsoft.com/office/drawing/2014/main" val="576665488"/>
                  </a:ext>
                </a:extLst>
              </a:tr>
              <a:tr h="370840">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[5])</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error</a:t>
                      </a:r>
                    </a:p>
                  </a:txBody>
                  <a:tcPr/>
                </a:tc>
                <a:extLst>
                  <a:ext uri="{0D108BD9-81ED-4DB2-BD59-A6C34878D82A}">
                    <a16:rowId xmlns:a16="http://schemas.microsoft.com/office/drawing/2014/main" val="2728096317"/>
                  </a:ext>
                </a:extLst>
              </a:tr>
              <a:tr h="370840">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[1:3])</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[4,6]</a:t>
                      </a:r>
                    </a:p>
                  </a:txBody>
                  <a:tcPr/>
                </a:tc>
                <a:extLst>
                  <a:ext uri="{0D108BD9-81ED-4DB2-BD59-A6C34878D82A}">
                    <a16:rowId xmlns:a16="http://schemas.microsoft.com/office/drawing/2014/main" val="3775157862"/>
                  </a:ext>
                </a:extLst>
              </a:tr>
              <a:tr h="370840">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[:3])</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[2,4,6]</a:t>
                      </a:r>
                    </a:p>
                  </a:txBody>
                  <a:tcPr/>
                </a:tc>
                <a:extLst>
                  <a:ext uri="{0D108BD9-81ED-4DB2-BD59-A6C34878D82A}">
                    <a16:rowId xmlns:a16="http://schemas.microsoft.com/office/drawing/2014/main" val="582197965"/>
                  </a:ext>
                </a:extLst>
              </a:tr>
              <a:tr h="370840">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[3:])</a:t>
                      </a:r>
                    </a:p>
                    <a:p>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[8,10]</a:t>
                      </a:r>
                    </a:p>
                  </a:txBody>
                  <a:tcPr/>
                </a:tc>
                <a:extLst>
                  <a:ext uri="{0D108BD9-81ED-4DB2-BD59-A6C34878D82A}">
                    <a16:rowId xmlns:a16="http://schemas.microsoft.com/office/drawing/2014/main" val="2490965262"/>
                  </a:ext>
                </a:extLst>
              </a:tr>
              <a:tr h="578802">
                <a:tc>
                  <a:txBody>
                    <a:bodyPr/>
                    <a:lstStyle/>
                    <a:p>
                      <a:r>
                        <a:rPr lang="en-US" sz="2000" b="0" kern="1200" dirty="0">
                          <a:solidFill>
                            <a:schemeClr val="dk1"/>
                          </a:solidFill>
                          <a:effectLst/>
                          <a:latin typeface="Calibri" panose="020F0502020204030204" pitchFamily="34" charset="0"/>
                          <a:ea typeface="+mn-ea"/>
                          <a:cs typeface="Calibri" panose="020F0502020204030204" pitchFamily="34" charset="0"/>
                        </a:rPr>
                        <a:t>print(</a:t>
                      </a:r>
                      <a:r>
                        <a:rPr lang="en-US" sz="2000" b="0" kern="1200" dirty="0" err="1">
                          <a:solidFill>
                            <a:schemeClr val="dk1"/>
                          </a:solidFill>
                          <a:effectLst/>
                          <a:latin typeface="Calibri" panose="020F0502020204030204" pitchFamily="34" charset="0"/>
                          <a:ea typeface="+mn-ea"/>
                          <a:cs typeface="Calibri" panose="020F0502020204030204" pitchFamily="34" charset="0"/>
                        </a:rPr>
                        <a:t>firstList</a:t>
                      </a:r>
                      <a:r>
                        <a:rPr lang="en-US" sz="2000" b="0" kern="1200" dirty="0">
                          <a:solidFill>
                            <a:schemeClr val="dk1"/>
                          </a:solidFill>
                          <a:effectLst/>
                          <a:latin typeface="Calibri" panose="020F0502020204030204" pitchFamily="34" charset="0"/>
                          <a:ea typeface="+mn-ea"/>
                          <a:cs typeface="Calibri" panose="020F0502020204030204" pitchFamily="34" charset="0"/>
                        </a:rPr>
                        <a:t>)</a:t>
                      </a:r>
                      <a:endParaRPr lang="en-US" sz="2000" b="0" dirty="0">
                        <a:latin typeface="Calibri" panose="020F0502020204030204" pitchFamily="34" charset="0"/>
                        <a:cs typeface="Calibri" panose="020F0502020204030204" pitchFamily="34" charset="0"/>
                      </a:endParaRPr>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[ 2, 4, 6, 8, 10]</a:t>
                      </a:r>
                    </a:p>
                  </a:txBody>
                  <a:tcPr/>
                </a:tc>
                <a:extLst>
                  <a:ext uri="{0D108BD9-81ED-4DB2-BD59-A6C34878D82A}">
                    <a16:rowId xmlns:a16="http://schemas.microsoft.com/office/drawing/2014/main" val="2620566737"/>
                  </a:ext>
                </a:extLst>
              </a:tr>
            </a:tbl>
          </a:graphicData>
        </a:graphic>
      </p:graphicFrame>
      <p:pic>
        <p:nvPicPr>
          <p:cNvPr id="5" name="Picture 4"/>
          <p:cNvPicPr>
            <a:picLocks noChangeAspect="1"/>
          </p:cNvPicPr>
          <p:nvPr/>
        </p:nvPicPr>
        <p:blipFill>
          <a:blip r:embed="rId3"/>
          <a:stretch>
            <a:fillRect/>
          </a:stretch>
        </p:blipFill>
        <p:spPr>
          <a:xfrm>
            <a:off x="4876800" y="122238"/>
            <a:ext cx="4191000" cy="542834"/>
          </a:xfrm>
          <a:prstGeom prst="rect">
            <a:avLst/>
          </a:prstGeom>
        </p:spPr>
      </p:pic>
    </p:spTree>
    <p:extLst>
      <p:ext uri="{BB962C8B-B14F-4D97-AF65-F5344CB8AC3E}">
        <p14:creationId xmlns:p14="http://schemas.microsoft.com/office/powerpoint/2010/main" val="332835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7140171"/>
              </p:ext>
            </p:extLst>
          </p:nvPr>
        </p:nvGraphicFramePr>
        <p:xfrm>
          <a:off x="76200" y="762000"/>
          <a:ext cx="8991600" cy="4485640"/>
        </p:xfrm>
        <a:graphic>
          <a:graphicData uri="http://schemas.openxmlformats.org/drawingml/2006/table">
            <a:tbl>
              <a:tblPr firstRow="1" bandRow="1">
                <a:tableStyleId>{073A0DAA-6AF3-43AB-8588-CEC1D06C72B9}</a:tableStyleId>
              </a:tblPr>
              <a:tblGrid>
                <a:gridCol w="4495800">
                  <a:extLst>
                    <a:ext uri="{9D8B030D-6E8A-4147-A177-3AD203B41FA5}">
                      <a16:colId xmlns:a16="http://schemas.microsoft.com/office/drawing/2014/main" val="1985048984"/>
                    </a:ext>
                  </a:extLst>
                </a:gridCol>
                <a:gridCol w="4495800">
                  <a:extLst>
                    <a:ext uri="{9D8B030D-6E8A-4147-A177-3AD203B41FA5}">
                      <a16:colId xmlns:a16="http://schemas.microsoft.com/office/drawing/2014/main" val="2906917528"/>
                    </a:ext>
                  </a:extLst>
                </a:gridCol>
              </a:tblGrid>
              <a:tr h="370840">
                <a:tc>
                  <a:txBody>
                    <a:bodyPr/>
                    <a:lstStyle/>
                    <a:p>
                      <a:r>
                        <a:rPr lang="en-US" dirty="0"/>
                        <a:t>Program Text</a:t>
                      </a:r>
                    </a:p>
                  </a:txBody>
                  <a:tcPr/>
                </a:tc>
                <a:tc>
                  <a:txBody>
                    <a:bodyPr/>
                    <a:lstStyle/>
                    <a:p>
                      <a:r>
                        <a:rPr lang="en-US" dirty="0"/>
                        <a:t>Output</a:t>
                      </a:r>
                    </a:p>
                  </a:txBody>
                  <a:tcPr/>
                </a:tc>
                <a:extLst>
                  <a:ext uri="{0D108BD9-81ED-4DB2-BD59-A6C34878D82A}">
                    <a16:rowId xmlns:a16="http://schemas.microsoft.com/office/drawing/2014/main" val="1621551481"/>
                  </a:ext>
                </a:extLst>
              </a:tr>
              <a:tr h="370840">
                <a:tc>
                  <a:txBody>
                    <a:bodyPr/>
                    <a:lstStyle/>
                    <a:p>
                      <a:r>
                        <a:rPr lang="en-US" sz="2000" b="0" kern="1200" dirty="0">
                          <a:solidFill>
                            <a:schemeClr val="dk1"/>
                          </a:solidFill>
                          <a:effectLst/>
                          <a:latin typeface="+mn-lt"/>
                          <a:ea typeface="+mn-ea"/>
                          <a:cs typeface="+mn-cs"/>
                        </a:rPr>
                        <a:t>print(</a:t>
                      </a:r>
                      <a:r>
                        <a:rPr lang="en-US" sz="2000" b="0" kern="1200" dirty="0" err="1">
                          <a:solidFill>
                            <a:schemeClr val="dk1"/>
                          </a:solidFill>
                          <a:effectLst/>
                          <a:latin typeface="+mn-lt"/>
                          <a:ea typeface="+mn-ea"/>
                          <a:cs typeface="+mn-cs"/>
                        </a:rPr>
                        <a:t>len</a:t>
                      </a:r>
                      <a:r>
                        <a:rPr lang="en-US" sz="2000" b="0" kern="1200" dirty="0">
                          <a:solidFill>
                            <a:schemeClr val="dk1"/>
                          </a:solidFill>
                          <a:effectLst/>
                          <a:latin typeface="+mn-lt"/>
                          <a:ea typeface="+mn-ea"/>
                          <a:cs typeface="+mn-cs"/>
                        </a:rPr>
                        <a:t>(</a:t>
                      </a:r>
                      <a:r>
                        <a:rPr lang="en-US" sz="2000" b="0" kern="1200" dirty="0" err="1">
                          <a:solidFill>
                            <a:schemeClr val="dk1"/>
                          </a:solidFill>
                          <a:effectLst/>
                          <a:latin typeface="+mn-lt"/>
                          <a:ea typeface="+mn-ea"/>
                          <a:cs typeface="+mn-cs"/>
                        </a:rPr>
                        <a:t>firstList</a:t>
                      </a:r>
                      <a:r>
                        <a:rPr lang="en-US" sz="2000" b="0" kern="1200" dirty="0">
                          <a:solidFill>
                            <a:schemeClr val="dk1"/>
                          </a:solidFill>
                          <a:effectLst/>
                          <a:latin typeface="+mn-lt"/>
                          <a:ea typeface="+mn-ea"/>
                          <a:cs typeface="+mn-cs"/>
                        </a:rPr>
                        <a:t>))</a:t>
                      </a:r>
                      <a:endParaRPr lang="en-US" sz="2000" b="0" dirty="0"/>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5</a:t>
                      </a:r>
                    </a:p>
                    <a:p>
                      <a:endParaRPr lang="en-US" sz="2000" b="0" dirty="0">
                        <a:solidFill>
                          <a:srgbClr val="0000FF"/>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64009344"/>
                  </a:ext>
                </a:extLst>
              </a:tr>
              <a:tr h="370840">
                <a:tc>
                  <a:txBody>
                    <a:bodyPr/>
                    <a:lstStyle/>
                    <a:p>
                      <a:r>
                        <a:rPr lang="en-US" sz="2000" b="0" kern="1200" dirty="0">
                          <a:solidFill>
                            <a:schemeClr val="dk1"/>
                          </a:solidFill>
                          <a:effectLst/>
                          <a:latin typeface="+mn-lt"/>
                          <a:ea typeface="+mn-ea"/>
                          <a:cs typeface="+mn-cs"/>
                        </a:rPr>
                        <a:t>print(</a:t>
                      </a:r>
                      <a:r>
                        <a:rPr lang="en-US" sz="2000" b="0" kern="1200" dirty="0" err="1">
                          <a:solidFill>
                            <a:schemeClr val="dk1"/>
                          </a:solidFill>
                          <a:effectLst/>
                          <a:latin typeface="+mn-lt"/>
                          <a:ea typeface="+mn-ea"/>
                          <a:cs typeface="+mn-cs"/>
                        </a:rPr>
                        <a:t>secondList</a:t>
                      </a:r>
                      <a:r>
                        <a:rPr lang="en-US" sz="2000" b="0" kern="1200" dirty="0">
                          <a:solidFill>
                            <a:schemeClr val="dk1"/>
                          </a:solidFill>
                          <a:effectLst/>
                          <a:latin typeface="+mn-lt"/>
                          <a:ea typeface="+mn-ea"/>
                          <a:cs typeface="+mn-cs"/>
                        </a:rPr>
                        <a:t>)</a:t>
                      </a:r>
                      <a:endParaRPr lang="en-US" sz="2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FF"/>
                          </a:solidFill>
                          <a:latin typeface="Calibri" panose="020F0502020204030204" pitchFamily="34" charset="0"/>
                          <a:cs typeface="Calibri" panose="020F0502020204030204" pitchFamily="34" charset="0"/>
                        </a:rPr>
                        <a:t>[ 2, 4, 6, 8, 10]</a:t>
                      </a:r>
                    </a:p>
                    <a:p>
                      <a:endParaRPr lang="en-US" sz="2000" b="0" dirty="0">
                        <a:solidFill>
                          <a:srgbClr val="0000FF"/>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76665488"/>
                  </a:ext>
                </a:extLst>
              </a:tr>
              <a:tr h="370840">
                <a:tc>
                  <a:txBody>
                    <a:bodyPr/>
                    <a:lstStyle/>
                    <a:p>
                      <a:r>
                        <a:rPr lang="en-US" sz="2000" b="0" kern="1200" dirty="0">
                          <a:solidFill>
                            <a:schemeClr val="dk1"/>
                          </a:solidFill>
                          <a:effectLst/>
                          <a:latin typeface="+mn-lt"/>
                          <a:ea typeface="+mn-ea"/>
                          <a:cs typeface="+mn-cs"/>
                        </a:rPr>
                        <a:t>print(</a:t>
                      </a:r>
                      <a:r>
                        <a:rPr lang="en-US" sz="2000" b="0" kern="1200" dirty="0" err="1">
                          <a:solidFill>
                            <a:schemeClr val="dk1"/>
                          </a:solidFill>
                          <a:effectLst/>
                          <a:latin typeface="+mn-lt"/>
                          <a:ea typeface="+mn-ea"/>
                          <a:cs typeface="+mn-cs"/>
                        </a:rPr>
                        <a:t>firstList</a:t>
                      </a:r>
                      <a:r>
                        <a:rPr lang="en-US" sz="2000" b="0" kern="1200" dirty="0">
                          <a:solidFill>
                            <a:schemeClr val="dk1"/>
                          </a:solidFill>
                          <a:effectLst/>
                          <a:latin typeface="+mn-lt"/>
                          <a:ea typeface="+mn-ea"/>
                          <a:cs typeface="+mn-cs"/>
                        </a:rPr>
                        <a:t> == </a:t>
                      </a:r>
                      <a:r>
                        <a:rPr lang="en-US" sz="2000" b="0" kern="1200" dirty="0" err="1">
                          <a:solidFill>
                            <a:schemeClr val="dk1"/>
                          </a:solidFill>
                          <a:effectLst/>
                          <a:latin typeface="+mn-lt"/>
                          <a:ea typeface="+mn-ea"/>
                          <a:cs typeface="+mn-cs"/>
                        </a:rPr>
                        <a:t>secondList</a:t>
                      </a:r>
                      <a:r>
                        <a:rPr lang="en-US" sz="2000" b="0" kern="1200" dirty="0">
                          <a:solidFill>
                            <a:schemeClr val="dk1"/>
                          </a:solidFill>
                          <a:effectLst/>
                          <a:latin typeface="+mn-lt"/>
                          <a:ea typeface="+mn-ea"/>
                          <a:cs typeface="+mn-cs"/>
                        </a:rPr>
                        <a:t>)</a:t>
                      </a:r>
                      <a:endParaRPr lang="en-US" sz="2000" b="0" dirty="0"/>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True</a:t>
                      </a:r>
                    </a:p>
                    <a:p>
                      <a:endParaRPr lang="en-US" sz="2000" b="0" dirty="0">
                        <a:solidFill>
                          <a:srgbClr val="0000FF"/>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8096317"/>
                  </a:ext>
                </a:extLst>
              </a:tr>
              <a:tr h="370840">
                <a:tc>
                  <a:txBody>
                    <a:bodyPr/>
                    <a:lstStyle/>
                    <a:p>
                      <a:r>
                        <a:rPr lang="en-US" sz="2000" kern="1200" dirty="0" err="1">
                          <a:solidFill>
                            <a:schemeClr val="dk1"/>
                          </a:solidFill>
                          <a:effectLst/>
                          <a:latin typeface="+mn-lt"/>
                          <a:ea typeface="+mn-ea"/>
                          <a:cs typeface="+mn-cs"/>
                        </a:rPr>
                        <a:t>thirdList</a:t>
                      </a:r>
                      <a:r>
                        <a:rPr lang="en-US" sz="2000" kern="1200" dirty="0">
                          <a:solidFill>
                            <a:schemeClr val="dk1"/>
                          </a:solidFill>
                          <a:effectLst/>
                          <a:latin typeface="+mn-lt"/>
                          <a:ea typeface="+mn-ea"/>
                          <a:cs typeface="+mn-cs"/>
                        </a:rPr>
                        <a:t> = </a:t>
                      </a:r>
                      <a:r>
                        <a:rPr lang="en-US" sz="2000" kern="1200" dirty="0" err="1">
                          <a:solidFill>
                            <a:schemeClr val="dk1"/>
                          </a:solidFill>
                          <a:effectLst/>
                          <a:latin typeface="+mn-lt"/>
                          <a:ea typeface="+mn-ea"/>
                          <a:cs typeface="+mn-cs"/>
                        </a:rPr>
                        <a:t>firstList</a:t>
                      </a:r>
                      <a:r>
                        <a:rPr lang="en-US" sz="2000" kern="1200" dirty="0">
                          <a:solidFill>
                            <a:schemeClr val="dk1"/>
                          </a:solidFill>
                          <a:effectLst/>
                          <a:latin typeface="+mn-lt"/>
                          <a:ea typeface="+mn-ea"/>
                          <a:cs typeface="+mn-cs"/>
                        </a:rPr>
                        <a:t> + </a:t>
                      </a:r>
                      <a:r>
                        <a:rPr lang="en-US" sz="2000" kern="1200" dirty="0" err="1">
                          <a:solidFill>
                            <a:schemeClr val="dk1"/>
                          </a:solidFill>
                          <a:effectLst/>
                          <a:latin typeface="+mn-lt"/>
                          <a:ea typeface="+mn-ea"/>
                          <a:cs typeface="+mn-cs"/>
                        </a:rPr>
                        <a:t>secondList</a:t>
                      </a:r>
                      <a:endParaRPr lang="en-US" sz="2000" kern="1200" dirty="0">
                        <a:solidFill>
                          <a:schemeClr val="dk1"/>
                        </a:solidFill>
                        <a:effectLst/>
                        <a:latin typeface="+mn-lt"/>
                        <a:ea typeface="+mn-ea"/>
                        <a:cs typeface="+mn-cs"/>
                      </a:endParaRPr>
                    </a:p>
                    <a:p>
                      <a:r>
                        <a:rPr lang="en-US" sz="2000" kern="1200" dirty="0">
                          <a:solidFill>
                            <a:schemeClr val="dk1"/>
                          </a:solidFill>
                          <a:effectLst/>
                          <a:latin typeface="+mn-lt"/>
                          <a:ea typeface="+mn-ea"/>
                          <a:cs typeface="+mn-cs"/>
                        </a:rPr>
                        <a:t>print(</a:t>
                      </a:r>
                      <a:r>
                        <a:rPr lang="en-US" sz="2000" kern="1200" dirty="0" err="1">
                          <a:solidFill>
                            <a:schemeClr val="dk1"/>
                          </a:solidFill>
                          <a:effectLst/>
                          <a:latin typeface="+mn-lt"/>
                          <a:ea typeface="+mn-ea"/>
                          <a:cs typeface="+mn-cs"/>
                        </a:rPr>
                        <a:t>thirdList</a:t>
                      </a:r>
                      <a:r>
                        <a:rPr lang="en-US" sz="2000" kern="1200" dirty="0">
                          <a:solidFill>
                            <a:schemeClr val="dk1"/>
                          </a:solidFill>
                          <a:effectLst/>
                          <a:latin typeface="+mn-lt"/>
                          <a:ea typeface="+mn-ea"/>
                          <a:cs typeface="+mn-cs"/>
                        </a:rPr>
                        <a:t>)</a:t>
                      </a:r>
                      <a:endParaRPr lang="en-US" sz="2000" dirty="0"/>
                    </a:p>
                    <a:p>
                      <a:endParaRPr lang="en-US" sz="20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FF"/>
                          </a:solidFill>
                          <a:latin typeface="Calibri" panose="020F0502020204030204" pitchFamily="34" charset="0"/>
                          <a:cs typeface="Calibri" panose="020F0502020204030204" pitchFamily="34" charset="0"/>
                        </a:rPr>
                        <a:t>[ 2, 4, 6, 8, 10, 2, 4, 6, 8, 10]</a:t>
                      </a:r>
                    </a:p>
                  </a:txBody>
                  <a:tcPr/>
                </a:tc>
                <a:extLst>
                  <a:ext uri="{0D108BD9-81ED-4DB2-BD59-A6C34878D82A}">
                    <a16:rowId xmlns:a16="http://schemas.microsoft.com/office/drawing/2014/main" val="10004"/>
                  </a:ext>
                </a:extLst>
              </a:tr>
              <a:tr h="370840">
                <a:tc>
                  <a:txBody>
                    <a:bodyPr/>
                    <a:lstStyle/>
                    <a:p>
                      <a:r>
                        <a:rPr lang="en-US" sz="2000" kern="1200" dirty="0">
                          <a:solidFill>
                            <a:schemeClr val="dk1"/>
                          </a:solidFill>
                          <a:effectLst/>
                          <a:latin typeface="+mn-lt"/>
                          <a:ea typeface="+mn-ea"/>
                          <a:cs typeface="+mn-cs"/>
                        </a:rPr>
                        <a:t>print(5 in </a:t>
                      </a:r>
                      <a:r>
                        <a:rPr lang="en-US" sz="2000" kern="1200" dirty="0" err="1">
                          <a:solidFill>
                            <a:schemeClr val="dk1"/>
                          </a:solidFill>
                          <a:effectLst/>
                          <a:latin typeface="+mn-lt"/>
                          <a:ea typeface="+mn-ea"/>
                          <a:cs typeface="+mn-cs"/>
                        </a:rPr>
                        <a:t>firstList</a:t>
                      </a:r>
                      <a:r>
                        <a:rPr lang="en-US" sz="2000" kern="1200" dirty="0">
                          <a:solidFill>
                            <a:schemeClr val="dk1"/>
                          </a:solidFill>
                          <a:effectLst/>
                          <a:latin typeface="+mn-lt"/>
                          <a:ea typeface="+mn-ea"/>
                          <a:cs typeface="+mn-cs"/>
                        </a:rPr>
                        <a:t>)</a:t>
                      </a:r>
                    </a:p>
                    <a:p>
                      <a:r>
                        <a:rPr lang="en-US" sz="2000" kern="1200" dirty="0">
                          <a:solidFill>
                            <a:schemeClr val="dk1"/>
                          </a:solidFill>
                          <a:effectLst/>
                          <a:latin typeface="+mn-lt"/>
                          <a:ea typeface="+mn-ea"/>
                          <a:cs typeface="+mn-cs"/>
                        </a:rPr>
                        <a:t>print(5 not in </a:t>
                      </a:r>
                      <a:r>
                        <a:rPr lang="en-US" sz="2000" kern="1200" dirty="0" err="1">
                          <a:solidFill>
                            <a:schemeClr val="dk1"/>
                          </a:solidFill>
                          <a:effectLst/>
                          <a:latin typeface="+mn-lt"/>
                          <a:ea typeface="+mn-ea"/>
                          <a:cs typeface="+mn-cs"/>
                        </a:rPr>
                        <a:t>secondList</a:t>
                      </a:r>
                      <a:r>
                        <a:rPr lang="en-US" sz="2000" kern="1200" dirty="0">
                          <a:solidFill>
                            <a:schemeClr val="dk1"/>
                          </a:solidFill>
                          <a:effectLst/>
                          <a:latin typeface="+mn-lt"/>
                          <a:ea typeface="+mn-ea"/>
                          <a:cs typeface="+mn-cs"/>
                        </a:rPr>
                        <a:t>)</a:t>
                      </a:r>
                      <a:endParaRPr lang="en-US" sz="2000" dirty="0"/>
                    </a:p>
                    <a:p>
                      <a:endParaRPr lang="en-US" sz="2000" b="0" dirty="0"/>
                    </a:p>
                  </a:txBody>
                  <a:tcPr/>
                </a:tc>
                <a:tc>
                  <a:txBody>
                    <a:bodyPr/>
                    <a:lstStyle/>
                    <a:p>
                      <a:r>
                        <a:rPr lang="en-US" sz="2000" b="0" dirty="0">
                          <a:solidFill>
                            <a:srgbClr val="0000FF"/>
                          </a:solidFill>
                          <a:latin typeface="Calibri" panose="020F0502020204030204" pitchFamily="34" charset="0"/>
                          <a:cs typeface="Calibri" panose="020F0502020204030204" pitchFamily="34" charset="0"/>
                        </a:rPr>
                        <a:t>False</a:t>
                      </a:r>
                    </a:p>
                    <a:p>
                      <a:r>
                        <a:rPr lang="en-US" sz="2000" b="0" dirty="0">
                          <a:solidFill>
                            <a:srgbClr val="0000FF"/>
                          </a:solidFill>
                          <a:latin typeface="Calibri" panose="020F0502020204030204" pitchFamily="34" charset="0"/>
                          <a:cs typeface="Calibri" panose="020F0502020204030204" pitchFamily="34" charset="0"/>
                        </a:rPr>
                        <a:t>True </a:t>
                      </a: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3"/>
          <a:stretch>
            <a:fillRect/>
          </a:stretch>
        </p:blipFill>
        <p:spPr>
          <a:xfrm>
            <a:off x="4876800" y="122238"/>
            <a:ext cx="4191000" cy="542834"/>
          </a:xfrm>
          <a:prstGeom prst="rect">
            <a:avLst/>
          </a:prstGeom>
        </p:spPr>
      </p:pic>
    </p:spTree>
    <p:extLst>
      <p:ext uri="{BB962C8B-B14F-4D97-AF65-F5344CB8AC3E}">
        <p14:creationId xmlns:p14="http://schemas.microsoft.com/office/powerpoint/2010/main" val="50232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3 – SearchName.py</a:t>
            </a:r>
          </a:p>
        </p:txBody>
      </p:sp>
      <p:sp>
        <p:nvSpPr>
          <p:cNvPr id="3" name="Content Placeholder 2"/>
          <p:cNvSpPr>
            <a:spLocks noGrp="1"/>
          </p:cNvSpPr>
          <p:nvPr>
            <p:ph idx="1"/>
          </p:nvPr>
        </p:nvSpPr>
        <p:spPr/>
        <p:txBody>
          <a:bodyPr/>
          <a:lstStyle/>
          <a:p>
            <a:r>
              <a:rPr lang="en-US" dirty="0"/>
              <a:t>Write a Python program to </a:t>
            </a:r>
          </a:p>
          <a:p>
            <a:pPr lvl="1"/>
            <a:r>
              <a:rPr lang="en-US" dirty="0"/>
              <a:t>Declare a list of strings </a:t>
            </a:r>
            <a:r>
              <a:rPr lang="en-US" b="1" dirty="0" err="1">
                <a:solidFill>
                  <a:schemeClr val="tx1"/>
                </a:solidFill>
                <a:latin typeface="Calibri" panose="020F0502020204030204" pitchFamily="34" charset="0"/>
                <a:cs typeface="Calibri" panose="020F0502020204030204" pitchFamily="34" charset="0"/>
              </a:rPr>
              <a:t>nameList</a:t>
            </a:r>
            <a:r>
              <a:rPr lang="en-US" dirty="0"/>
              <a:t> and initialize with the following string elements "Tom", "Joe", "Mary", "John", "Bob", "Jane"</a:t>
            </a:r>
          </a:p>
          <a:p>
            <a:pPr lvl="1"/>
            <a:r>
              <a:rPr lang="en-US" dirty="0"/>
              <a:t>Prompt user to input the name to search and check if the name exists in the list </a:t>
            </a:r>
            <a:r>
              <a:rPr lang="en-US" b="1" dirty="0" err="1">
                <a:solidFill>
                  <a:schemeClr val="tx1"/>
                </a:solidFill>
                <a:latin typeface="Calibri" panose="020F0502020204030204" pitchFamily="34" charset="0"/>
                <a:cs typeface="Calibri" panose="020F0502020204030204" pitchFamily="34" charset="0"/>
              </a:rPr>
              <a:t>nameList</a:t>
            </a:r>
            <a:r>
              <a:rPr lang="en-US" dirty="0"/>
              <a:t> </a:t>
            </a:r>
          </a:p>
          <a:p>
            <a:pPr lvl="1"/>
            <a:r>
              <a:rPr lang="en-US" dirty="0"/>
              <a:t>Display the index of the name list</a:t>
            </a:r>
          </a:p>
          <a:p>
            <a:pPr marL="457200" lvl="1" indent="0">
              <a:buNone/>
            </a:pPr>
            <a:endParaRPr lang="en-US" dirty="0"/>
          </a:p>
          <a:p>
            <a:pPr marL="457200" lvl="1" indent="0">
              <a:buNone/>
            </a:pPr>
            <a:endParaRPr lang="en-US" dirty="0"/>
          </a:p>
          <a:p>
            <a:pPr marL="457200" lvl="1" indent="0">
              <a:buNone/>
            </a:pPr>
            <a:endParaRPr lang="en-US" dirty="0"/>
          </a:p>
        </p:txBody>
      </p:sp>
      <p:pic>
        <p:nvPicPr>
          <p:cNvPr id="4" name="Picture 3"/>
          <p:cNvPicPr>
            <a:picLocks noChangeAspect="1"/>
          </p:cNvPicPr>
          <p:nvPr/>
        </p:nvPicPr>
        <p:blipFill>
          <a:blip r:embed="rId2"/>
          <a:stretch>
            <a:fillRect/>
          </a:stretch>
        </p:blipFill>
        <p:spPr>
          <a:xfrm>
            <a:off x="1447800" y="3657600"/>
            <a:ext cx="5893231" cy="685800"/>
          </a:xfrm>
          <a:prstGeom prst="rect">
            <a:avLst/>
          </a:prstGeom>
        </p:spPr>
      </p:pic>
    </p:spTree>
    <p:extLst>
      <p:ext uri="{BB962C8B-B14F-4D97-AF65-F5344CB8AC3E}">
        <p14:creationId xmlns:p14="http://schemas.microsoft.com/office/powerpoint/2010/main" val="241519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How to Think Like a Computer Scientist: Learning with Python 3</a:t>
            </a:r>
          </a:p>
          <a:p>
            <a:pPr lvl="1"/>
            <a:r>
              <a:rPr lang="en-US" altLang="en-US" dirty="0"/>
              <a:t>Chapter 11</a:t>
            </a:r>
          </a:p>
          <a:p>
            <a:pPr marL="457200" lvl="1" indent="0">
              <a:buNone/>
            </a:pPr>
            <a:r>
              <a:rPr lang="en-US" altLang="en-US" sz="1800" dirty="0"/>
              <a:t>http://openbookproject.net/thinkcs/python/english3e/index.html</a:t>
            </a:r>
            <a:endParaRPr lang="en-US" altLang="en-US" dirty="0"/>
          </a:p>
        </p:txBody>
      </p:sp>
    </p:spTree>
    <p:extLst>
      <p:ext uri="{BB962C8B-B14F-4D97-AF65-F5344CB8AC3E}">
        <p14:creationId xmlns:p14="http://schemas.microsoft.com/office/powerpoint/2010/main" val="93670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Creating Lists</a:t>
            </a:r>
          </a:p>
          <a:p>
            <a:r>
              <a:rPr lang="en-US" altLang="en-US"/>
              <a:t>List operators </a:t>
            </a:r>
            <a:r>
              <a:rPr lang="en-US" altLang="en-US" dirty="0"/>
              <a:t>and methods</a:t>
            </a:r>
          </a:p>
          <a:p>
            <a:endParaRPr lang="en-US" altLang="en-US" dirty="0"/>
          </a:p>
        </p:txBody>
      </p:sp>
    </p:spTree>
    <p:extLst>
      <p:ext uri="{BB962C8B-B14F-4D97-AF65-F5344CB8AC3E}">
        <p14:creationId xmlns:p14="http://schemas.microsoft.com/office/powerpoint/2010/main" val="354794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learn how to:</a:t>
            </a:r>
          </a:p>
          <a:p>
            <a:pPr marL="0" indent="0">
              <a:buNone/>
            </a:pPr>
            <a:endParaRPr lang="en-US" dirty="0"/>
          </a:p>
          <a:p>
            <a:r>
              <a:rPr lang="en-US" dirty="0"/>
              <a:t>Create Lists</a:t>
            </a:r>
          </a:p>
          <a:p>
            <a:r>
              <a:rPr lang="en-US" dirty="0"/>
              <a:t>Process Lists using List operators and methods</a:t>
            </a:r>
          </a:p>
          <a:p>
            <a:endParaRPr lang="en-US" dirty="0"/>
          </a:p>
        </p:txBody>
      </p:sp>
      <p:pic>
        <p:nvPicPr>
          <p:cNvPr id="4" name="L2-p2.mp3">
            <a:hlinkClick r:id="" action="ppaction://media"/>
            <a:extLst>
              <a:ext uri="{FF2B5EF4-FFF2-40B4-BE49-F238E27FC236}">
                <a16:creationId xmlns:a16="http://schemas.microsoft.com/office/drawing/2014/main" id="{8CB89D71-6DCD-B844-AD4E-583BF2F9B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7600" y="175419"/>
            <a:ext cx="406400" cy="406400"/>
          </a:xfrm>
          <a:prstGeom prst="rect">
            <a:avLst/>
          </a:prstGeom>
        </p:spPr>
      </p:pic>
    </p:spTree>
    <p:extLst>
      <p:ext uri="{BB962C8B-B14F-4D97-AF65-F5344CB8AC3E}">
        <p14:creationId xmlns:p14="http://schemas.microsoft.com/office/powerpoint/2010/main" val="35315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What is List</a:t>
            </a:r>
          </a:p>
        </p:txBody>
      </p:sp>
      <p:sp>
        <p:nvSpPr>
          <p:cNvPr id="5" name="Rectangle 3"/>
          <p:cNvSpPr txBox="1">
            <a:spLocks noChangeArrowheads="1"/>
          </p:cNvSpPr>
          <p:nvPr/>
        </p:nvSpPr>
        <p:spPr bwMode="auto">
          <a:xfrm>
            <a:off x="76199" y="884238"/>
            <a:ext cx="5210177"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A</a:t>
            </a:r>
            <a:r>
              <a:rPr lang="en-US" b="1" i="1" dirty="0">
                <a:latin typeface="Arial Narrow" panose="020B0606020202030204" pitchFamily="34" charset="0"/>
              </a:rPr>
              <a:t> </a:t>
            </a:r>
            <a:r>
              <a:rPr lang="en-US" b="1" i="1" dirty="0">
                <a:solidFill>
                  <a:srgbClr val="FF0000"/>
                </a:solidFill>
                <a:latin typeface="Arial Narrow" panose="020B0606020202030204" pitchFamily="34" charset="0"/>
              </a:rPr>
              <a:t>list</a:t>
            </a:r>
            <a:r>
              <a:rPr lang="en-US" b="1" i="1" dirty="0">
                <a:latin typeface="Arial Narrow" panose="020B0606020202030204" pitchFamily="34" charset="0"/>
              </a:rPr>
              <a:t> </a:t>
            </a:r>
            <a:r>
              <a:rPr lang="en-US" b="1" dirty="0">
                <a:latin typeface="Arial Narrow" panose="020B0606020202030204" pitchFamily="34" charset="0"/>
              </a:rPr>
              <a:t>is considered a sequence type in Python, similar to Strings.</a:t>
            </a:r>
          </a:p>
          <a:p>
            <a:pPr>
              <a:buSzPct val="70000"/>
              <a:buFont typeface="Wingdings" panose="05000000000000000000" pitchFamily="2" charset="2"/>
              <a:buChar char="q"/>
            </a:pPr>
            <a:r>
              <a:rPr lang="en-US" b="1" dirty="0">
                <a:latin typeface="Arial Narrow" panose="020B0606020202030204" pitchFamily="34" charset="0"/>
              </a:rPr>
              <a:t>A list is a sequence of values.</a:t>
            </a:r>
          </a:p>
          <a:p>
            <a:pPr lvl="1">
              <a:buSzPct val="70000"/>
              <a:buFont typeface="Wingdings" panose="05000000000000000000" pitchFamily="2" charset="2"/>
              <a:buChar char="ü"/>
            </a:pPr>
            <a:r>
              <a:rPr lang="en-US" dirty="0">
                <a:solidFill>
                  <a:schemeClr val="tx1"/>
                </a:solidFill>
                <a:latin typeface="Arial Narrow" panose="020B0606020202030204" pitchFamily="34" charset="0"/>
              </a:rPr>
              <a:t>In a string, the values are characters.</a:t>
            </a:r>
          </a:p>
          <a:p>
            <a:pPr lvl="1">
              <a:buSzPct val="70000"/>
              <a:buFont typeface="Wingdings" panose="05000000000000000000" pitchFamily="2" charset="2"/>
              <a:buChar char="ü"/>
            </a:pPr>
            <a:r>
              <a:rPr lang="en-US" dirty="0">
                <a:solidFill>
                  <a:schemeClr val="tx1"/>
                </a:solidFill>
                <a:latin typeface="Arial Narrow" panose="020B0606020202030204" pitchFamily="34" charset="0"/>
              </a:rPr>
              <a:t>In a list, the values can be any type</a:t>
            </a:r>
            <a:r>
              <a:rPr lang="en-US" b="1" dirty="0">
                <a:latin typeface="Arial Narrow" panose="020B0606020202030204" pitchFamily="34" charset="0"/>
              </a:rPr>
              <a:t>.</a:t>
            </a:r>
          </a:p>
          <a:p>
            <a:pPr>
              <a:buSzPct val="70000"/>
              <a:buFont typeface="Wingdings" panose="05000000000000000000" pitchFamily="2" charset="2"/>
              <a:buChar char="q"/>
            </a:pPr>
            <a:r>
              <a:rPr lang="en-US" b="1" dirty="0">
                <a:latin typeface="Arial Narrow" panose="020B0606020202030204" pitchFamily="34" charset="0"/>
              </a:rPr>
              <a:t>Values in a list are called </a:t>
            </a:r>
            <a:r>
              <a:rPr lang="en-US" b="1" i="1" dirty="0">
                <a:solidFill>
                  <a:srgbClr val="FF0000"/>
                </a:solidFill>
                <a:latin typeface="Arial Narrow" panose="020B0606020202030204" pitchFamily="34" charset="0"/>
              </a:rPr>
              <a:t>elements</a:t>
            </a:r>
            <a:r>
              <a:rPr lang="en-US" b="1" dirty="0">
                <a:latin typeface="Arial Narrow" panose="020B0606020202030204" pitchFamily="34" charset="0"/>
              </a:rPr>
              <a:t> or </a:t>
            </a:r>
            <a:r>
              <a:rPr lang="en-US" b="1" i="1" dirty="0">
                <a:solidFill>
                  <a:srgbClr val="FF0000"/>
                </a:solidFill>
                <a:latin typeface="Arial Narrow" panose="020B0606020202030204" pitchFamily="34" charset="0"/>
              </a:rPr>
              <a:t>items</a:t>
            </a:r>
            <a:r>
              <a:rPr lang="en-US" b="1" dirty="0">
                <a:latin typeface="Arial Narrow" panose="020B0606020202030204" pitchFamily="34" charset="0"/>
              </a:rPr>
              <a:t>.</a:t>
            </a:r>
            <a:endParaRPr lang="en-SG" b="1" dirty="0">
              <a:latin typeface="Arial Narrow" panose="020B0606020202030204" pitchFamily="34" charset="0"/>
            </a:endParaRP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pSp>
        <p:nvGrpSpPr>
          <p:cNvPr id="8" name="Group 7"/>
          <p:cNvGrpSpPr/>
          <p:nvPr/>
        </p:nvGrpSpPr>
        <p:grpSpPr>
          <a:xfrm>
            <a:off x="5257799" y="3505200"/>
            <a:ext cx="3581401" cy="1645977"/>
            <a:chOff x="5333999" y="3362266"/>
            <a:chExt cx="3581401" cy="1645977"/>
          </a:xfrm>
        </p:grpSpPr>
        <p:grpSp>
          <p:nvGrpSpPr>
            <p:cNvPr id="9" name="Group 8"/>
            <p:cNvGrpSpPr/>
            <p:nvPr/>
          </p:nvGrpSpPr>
          <p:grpSpPr>
            <a:xfrm>
              <a:off x="5333999" y="3962400"/>
              <a:ext cx="3581401" cy="1045843"/>
              <a:chOff x="5333999" y="3962400"/>
              <a:chExt cx="3581401" cy="1045843"/>
            </a:xfrm>
          </p:grpSpPr>
          <p:grpSp>
            <p:nvGrpSpPr>
              <p:cNvPr id="11" name="Group 10"/>
              <p:cNvGrpSpPr/>
              <p:nvPr/>
            </p:nvGrpSpPr>
            <p:grpSpPr>
              <a:xfrm>
                <a:off x="5867400" y="3962400"/>
                <a:ext cx="3048000" cy="400110"/>
                <a:chOff x="5867400" y="3962400"/>
                <a:chExt cx="3048000" cy="400110"/>
              </a:xfrm>
            </p:grpSpPr>
            <p:sp>
              <p:nvSpPr>
                <p:cNvPr id="22" name="TextBox 21"/>
                <p:cNvSpPr txBox="1"/>
                <p:nvPr/>
              </p:nvSpPr>
              <p:spPr>
                <a:xfrm>
                  <a:off x="5867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Peter</a:t>
                  </a:r>
                  <a:endParaRPr lang="en-SG" sz="2000" b="1" dirty="0">
                    <a:latin typeface="Arial Narrow" panose="020B0606020202030204" pitchFamily="34" charset="0"/>
                  </a:endParaRPr>
                </a:p>
              </p:txBody>
            </p:sp>
            <p:sp>
              <p:nvSpPr>
                <p:cNvPr id="23" name="TextBox 22"/>
                <p:cNvSpPr txBox="1"/>
                <p:nvPr/>
              </p:nvSpPr>
              <p:spPr>
                <a:xfrm>
                  <a:off x="6629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John</a:t>
                  </a:r>
                  <a:endParaRPr lang="en-SG" sz="2000" b="1" dirty="0">
                    <a:latin typeface="Arial Narrow" panose="020B0606020202030204" pitchFamily="34" charset="0"/>
                  </a:endParaRPr>
                </a:p>
              </p:txBody>
            </p:sp>
            <p:sp>
              <p:nvSpPr>
                <p:cNvPr id="24" name="TextBox 23"/>
                <p:cNvSpPr txBox="1"/>
                <p:nvPr/>
              </p:nvSpPr>
              <p:spPr>
                <a:xfrm>
                  <a:off x="7391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Mary</a:t>
                  </a:r>
                  <a:endParaRPr lang="en-SG" sz="2000" b="1" dirty="0">
                    <a:latin typeface="Arial Narrow" panose="020B0606020202030204" pitchFamily="34" charset="0"/>
                  </a:endParaRPr>
                </a:p>
              </p:txBody>
            </p:sp>
            <p:sp>
              <p:nvSpPr>
                <p:cNvPr id="25" name="TextBox 24"/>
                <p:cNvSpPr txBox="1"/>
                <p:nvPr/>
              </p:nvSpPr>
              <p:spPr>
                <a:xfrm>
                  <a:off x="8153400" y="3962400"/>
                  <a:ext cx="762000" cy="400110"/>
                </a:xfrm>
                <a:prstGeom prst="rect">
                  <a:avLst/>
                </a:prstGeom>
                <a:solidFill>
                  <a:srgbClr val="CCECFF"/>
                </a:solidFill>
                <a:ln>
                  <a:solidFill>
                    <a:schemeClr val="bg1">
                      <a:lumMod val="50000"/>
                    </a:schemeClr>
                  </a:solidFill>
                </a:ln>
              </p:spPr>
              <p:txBody>
                <a:bodyPr wrap="square" rtlCol="0">
                  <a:spAutoFit/>
                </a:bodyPr>
                <a:lstStyle/>
                <a:p>
                  <a:pPr algn="ctr"/>
                  <a:r>
                    <a:rPr lang="en-US" sz="2000" b="1" dirty="0">
                      <a:latin typeface="Arial Narrow" panose="020B0606020202030204" pitchFamily="34" charset="0"/>
                    </a:rPr>
                    <a:t>David</a:t>
                  </a:r>
                  <a:endParaRPr lang="en-SG" sz="2000" b="1" dirty="0">
                    <a:latin typeface="Arial Narrow" panose="020B0606020202030204" pitchFamily="34" charset="0"/>
                  </a:endParaRPr>
                </a:p>
              </p:txBody>
            </p:sp>
          </p:grpSp>
          <p:grpSp>
            <p:nvGrpSpPr>
              <p:cNvPr id="12" name="Group 11"/>
              <p:cNvGrpSpPr/>
              <p:nvPr/>
            </p:nvGrpSpPr>
            <p:grpSpPr>
              <a:xfrm>
                <a:off x="5867400" y="4629090"/>
                <a:ext cx="3048000" cy="369332"/>
                <a:chOff x="5867400" y="4629090"/>
                <a:chExt cx="3048000" cy="369332"/>
              </a:xfrm>
            </p:grpSpPr>
            <p:sp>
              <p:nvSpPr>
                <p:cNvPr id="18" name="TextBox 17"/>
                <p:cNvSpPr txBox="1"/>
                <p:nvPr/>
              </p:nvSpPr>
              <p:spPr>
                <a:xfrm>
                  <a:off x="5867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0</a:t>
                  </a:r>
                  <a:endParaRPr lang="en-SG" sz="1800" dirty="0">
                    <a:latin typeface="Arial Narrow" panose="020B0606020202030204" pitchFamily="34" charset="0"/>
                  </a:endParaRPr>
                </a:p>
              </p:txBody>
            </p:sp>
            <p:sp>
              <p:nvSpPr>
                <p:cNvPr id="19" name="TextBox 18"/>
                <p:cNvSpPr txBox="1"/>
                <p:nvPr/>
              </p:nvSpPr>
              <p:spPr>
                <a:xfrm>
                  <a:off x="6629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1</a:t>
                  </a:r>
                  <a:endParaRPr lang="en-SG" sz="1800" dirty="0">
                    <a:latin typeface="Arial Narrow" panose="020B0606020202030204" pitchFamily="34" charset="0"/>
                  </a:endParaRPr>
                </a:p>
              </p:txBody>
            </p:sp>
            <p:sp>
              <p:nvSpPr>
                <p:cNvPr id="20" name="TextBox 19"/>
                <p:cNvSpPr txBox="1"/>
                <p:nvPr/>
              </p:nvSpPr>
              <p:spPr>
                <a:xfrm>
                  <a:off x="7391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2</a:t>
                  </a:r>
                  <a:endParaRPr lang="en-SG" sz="1800" dirty="0">
                    <a:latin typeface="Arial Narrow" panose="020B0606020202030204" pitchFamily="34" charset="0"/>
                  </a:endParaRPr>
                </a:p>
              </p:txBody>
            </p:sp>
            <p:sp>
              <p:nvSpPr>
                <p:cNvPr id="21" name="TextBox 20"/>
                <p:cNvSpPr txBox="1"/>
                <p:nvPr/>
              </p:nvSpPr>
              <p:spPr>
                <a:xfrm>
                  <a:off x="8153400" y="4629090"/>
                  <a:ext cx="762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3</a:t>
                  </a:r>
                  <a:endParaRPr lang="en-SG" sz="1800" dirty="0">
                    <a:latin typeface="Arial Narrow" panose="020B0606020202030204" pitchFamily="34" charset="0"/>
                  </a:endParaRPr>
                </a:p>
              </p:txBody>
            </p:sp>
          </p:grpSp>
          <p:cxnSp>
            <p:nvCxnSpPr>
              <p:cNvPr id="13" name="Straight Arrow Connector 12"/>
              <p:cNvCxnSpPr>
                <a:stCxn id="22" idx="2"/>
                <a:endCxn id="18" idx="0"/>
              </p:cNvCxnSpPr>
              <p:nvPr/>
            </p:nvCxnSpPr>
            <p:spPr bwMode="auto">
              <a:xfrm>
                <a:off x="6248400" y="436251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4" name="Straight Arrow Connector 13"/>
              <p:cNvCxnSpPr/>
              <p:nvPr/>
            </p:nvCxnSpPr>
            <p:spPr bwMode="auto">
              <a:xfrm>
                <a:off x="7010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5" name="Straight Arrow Connector 14"/>
              <p:cNvCxnSpPr/>
              <p:nvPr/>
            </p:nvCxnSpPr>
            <p:spPr bwMode="auto">
              <a:xfrm>
                <a:off x="7772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16" name="Straight Arrow Connector 15"/>
              <p:cNvCxnSpPr/>
              <p:nvPr/>
            </p:nvCxnSpPr>
            <p:spPr bwMode="auto">
              <a:xfrm>
                <a:off x="8534400" y="4343400"/>
                <a:ext cx="0" cy="266580"/>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sp>
            <p:nvSpPr>
              <p:cNvPr id="17" name="TextBox 16"/>
              <p:cNvSpPr txBox="1"/>
              <p:nvPr/>
            </p:nvSpPr>
            <p:spPr>
              <a:xfrm>
                <a:off x="5333999" y="4608133"/>
                <a:ext cx="761999" cy="400110"/>
              </a:xfrm>
              <a:prstGeom prst="rect">
                <a:avLst/>
              </a:prstGeom>
              <a:noFill/>
            </p:spPr>
            <p:txBody>
              <a:bodyPr wrap="square" rtlCol="0">
                <a:spAutoFit/>
              </a:bodyPr>
              <a:lstStyle/>
              <a:p>
                <a:r>
                  <a:rPr lang="en-US" sz="2000" dirty="0">
                    <a:solidFill>
                      <a:srgbClr val="0000FF"/>
                    </a:solidFill>
                    <a:latin typeface="Arial Narrow" panose="020B0606020202030204" pitchFamily="34" charset="0"/>
                  </a:rPr>
                  <a:t>Index</a:t>
                </a:r>
                <a:endParaRPr lang="en-SG" dirty="0">
                  <a:solidFill>
                    <a:srgbClr val="0000FF"/>
                  </a:solidFill>
                  <a:latin typeface="Arial Narrow" panose="020B0606020202030204" pitchFamily="34" charset="0"/>
                </a:endParaRPr>
              </a:p>
            </p:txBody>
          </p:sp>
        </p:grpSp>
        <p:sp>
          <p:nvSpPr>
            <p:cNvPr id="10" name="TextBox 9"/>
            <p:cNvSpPr txBox="1"/>
            <p:nvPr/>
          </p:nvSpPr>
          <p:spPr>
            <a:xfrm>
              <a:off x="6124576" y="3362266"/>
              <a:ext cx="1876424" cy="457200"/>
            </a:xfrm>
            <a:prstGeom prst="rect">
              <a:avLst/>
            </a:prstGeom>
            <a:noFill/>
          </p:spPr>
          <p:txBody>
            <a:bodyPr wrap="square" rtlCol="0">
              <a:spAutoFit/>
            </a:bodyPr>
            <a:lstStyle/>
            <a:p>
              <a:r>
                <a:rPr lang="en-US" b="1" dirty="0">
                  <a:solidFill>
                    <a:srgbClr val="0033CC"/>
                  </a:solidFill>
                  <a:latin typeface="+mn-lt"/>
                </a:rPr>
                <a:t>list friends</a:t>
              </a:r>
              <a:endParaRPr lang="en-SG" b="1" dirty="0">
                <a:solidFill>
                  <a:srgbClr val="0033CC"/>
                </a:solidFill>
                <a:latin typeface="+mn-lt"/>
              </a:endParaRPr>
            </a:p>
          </p:txBody>
        </p:sp>
      </p:grpSp>
      <p:grpSp>
        <p:nvGrpSpPr>
          <p:cNvPr id="26" name="Group 25"/>
          <p:cNvGrpSpPr/>
          <p:nvPr/>
        </p:nvGrpSpPr>
        <p:grpSpPr>
          <a:xfrm>
            <a:off x="5486400" y="1270545"/>
            <a:ext cx="2819400" cy="1830258"/>
            <a:chOff x="5562600" y="1127611"/>
            <a:chExt cx="2819400" cy="1830258"/>
          </a:xfrm>
        </p:grpSpPr>
        <p:grpSp>
          <p:nvGrpSpPr>
            <p:cNvPr id="27" name="Group 26"/>
            <p:cNvGrpSpPr/>
            <p:nvPr/>
          </p:nvGrpSpPr>
          <p:grpSpPr>
            <a:xfrm>
              <a:off x="5562600" y="1752600"/>
              <a:ext cx="2819400" cy="1205269"/>
              <a:chOff x="5562600" y="1752600"/>
              <a:chExt cx="2819400" cy="1205269"/>
            </a:xfrm>
          </p:grpSpPr>
          <p:grpSp>
            <p:nvGrpSpPr>
              <p:cNvPr id="29" name="Group 28"/>
              <p:cNvGrpSpPr/>
              <p:nvPr/>
            </p:nvGrpSpPr>
            <p:grpSpPr>
              <a:xfrm>
                <a:off x="6477000" y="1752600"/>
                <a:ext cx="1905000" cy="1203067"/>
                <a:chOff x="5638800" y="1752600"/>
                <a:chExt cx="1905000" cy="1203067"/>
              </a:xfrm>
            </p:grpSpPr>
            <p:sp>
              <p:nvSpPr>
                <p:cNvPr id="31" name="TextBox 30"/>
                <p:cNvSpPr txBox="1"/>
                <p:nvPr/>
              </p:nvSpPr>
              <p:spPr>
                <a:xfrm>
                  <a:off x="5638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P</a:t>
                  </a:r>
                  <a:endParaRPr lang="en-SG" dirty="0"/>
                </a:p>
              </p:txBody>
            </p:sp>
            <p:sp>
              <p:nvSpPr>
                <p:cNvPr id="32" name="TextBox 31"/>
                <p:cNvSpPr txBox="1"/>
                <p:nvPr/>
              </p:nvSpPr>
              <p:spPr>
                <a:xfrm>
                  <a:off x="6019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e</a:t>
                  </a:r>
                  <a:endParaRPr lang="en-SG" dirty="0"/>
                </a:p>
              </p:txBody>
            </p:sp>
            <p:sp>
              <p:nvSpPr>
                <p:cNvPr id="33" name="TextBox 32"/>
                <p:cNvSpPr txBox="1"/>
                <p:nvPr/>
              </p:nvSpPr>
              <p:spPr>
                <a:xfrm>
                  <a:off x="6400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t</a:t>
                  </a:r>
                  <a:endParaRPr lang="en-SG" dirty="0"/>
                </a:p>
              </p:txBody>
            </p:sp>
            <p:sp>
              <p:nvSpPr>
                <p:cNvPr id="34" name="TextBox 33"/>
                <p:cNvSpPr txBox="1"/>
                <p:nvPr/>
              </p:nvSpPr>
              <p:spPr>
                <a:xfrm>
                  <a:off x="6781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e</a:t>
                  </a:r>
                  <a:endParaRPr lang="en-SG" dirty="0"/>
                </a:p>
              </p:txBody>
            </p:sp>
            <p:sp>
              <p:nvSpPr>
                <p:cNvPr id="35" name="TextBox 34"/>
                <p:cNvSpPr txBox="1"/>
                <p:nvPr/>
              </p:nvSpPr>
              <p:spPr>
                <a:xfrm>
                  <a:off x="7162800" y="1752600"/>
                  <a:ext cx="381000" cy="461665"/>
                </a:xfrm>
                <a:prstGeom prst="rect">
                  <a:avLst/>
                </a:prstGeom>
                <a:solidFill>
                  <a:srgbClr val="CCECFF"/>
                </a:solidFill>
                <a:ln>
                  <a:solidFill>
                    <a:schemeClr val="bg1">
                      <a:lumMod val="50000"/>
                    </a:schemeClr>
                  </a:solidFill>
                </a:ln>
              </p:spPr>
              <p:txBody>
                <a:bodyPr wrap="square" rtlCol="0">
                  <a:spAutoFit/>
                </a:bodyPr>
                <a:lstStyle/>
                <a:p>
                  <a:r>
                    <a:rPr lang="en-US" dirty="0"/>
                    <a:t>r</a:t>
                  </a:r>
                  <a:endParaRPr lang="en-SG" dirty="0"/>
                </a:p>
              </p:txBody>
            </p:sp>
            <p:cxnSp>
              <p:nvCxnSpPr>
                <p:cNvPr id="36" name="Straight Arrow Connector 35"/>
                <p:cNvCxnSpPr/>
                <p:nvPr/>
              </p:nvCxnSpPr>
              <p:spPr bwMode="auto">
                <a:xfrm>
                  <a:off x="5834064" y="2214265"/>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sp>
              <p:nvSpPr>
                <p:cNvPr id="37" name="TextBox 36"/>
                <p:cNvSpPr txBox="1"/>
                <p:nvPr/>
              </p:nvSpPr>
              <p:spPr>
                <a:xfrm>
                  <a:off x="5638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0</a:t>
                  </a:r>
                  <a:endParaRPr lang="en-SG" sz="1800" dirty="0">
                    <a:latin typeface="Arial Narrow" panose="020B0606020202030204" pitchFamily="34" charset="0"/>
                  </a:endParaRPr>
                </a:p>
              </p:txBody>
            </p:sp>
            <p:sp>
              <p:nvSpPr>
                <p:cNvPr id="38" name="TextBox 37"/>
                <p:cNvSpPr txBox="1"/>
                <p:nvPr/>
              </p:nvSpPr>
              <p:spPr>
                <a:xfrm>
                  <a:off x="6019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1</a:t>
                  </a:r>
                  <a:endParaRPr lang="en-SG" sz="1800" dirty="0">
                    <a:latin typeface="Arial Narrow" panose="020B0606020202030204" pitchFamily="34" charset="0"/>
                  </a:endParaRPr>
                </a:p>
              </p:txBody>
            </p:sp>
            <p:sp>
              <p:nvSpPr>
                <p:cNvPr id="39" name="TextBox 38"/>
                <p:cNvSpPr txBox="1"/>
                <p:nvPr/>
              </p:nvSpPr>
              <p:spPr>
                <a:xfrm>
                  <a:off x="6400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2</a:t>
                  </a:r>
                  <a:endParaRPr lang="en-SG" sz="1800" dirty="0">
                    <a:latin typeface="Arial Narrow" panose="020B0606020202030204" pitchFamily="34" charset="0"/>
                  </a:endParaRPr>
                </a:p>
              </p:txBody>
            </p:sp>
            <p:sp>
              <p:nvSpPr>
                <p:cNvPr id="40" name="TextBox 39"/>
                <p:cNvSpPr txBox="1"/>
                <p:nvPr/>
              </p:nvSpPr>
              <p:spPr>
                <a:xfrm>
                  <a:off x="6781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3</a:t>
                  </a:r>
                  <a:endParaRPr lang="en-SG" sz="1800" dirty="0">
                    <a:latin typeface="Arial Narrow" panose="020B0606020202030204" pitchFamily="34" charset="0"/>
                  </a:endParaRPr>
                </a:p>
              </p:txBody>
            </p:sp>
            <p:sp>
              <p:nvSpPr>
                <p:cNvPr id="41" name="TextBox 40"/>
                <p:cNvSpPr txBox="1"/>
                <p:nvPr/>
              </p:nvSpPr>
              <p:spPr>
                <a:xfrm>
                  <a:off x="7162800" y="2586335"/>
                  <a:ext cx="381000" cy="369332"/>
                </a:xfrm>
                <a:prstGeom prst="rect">
                  <a:avLst/>
                </a:prstGeom>
                <a:noFill/>
                <a:ln>
                  <a:noFill/>
                </a:ln>
              </p:spPr>
              <p:txBody>
                <a:bodyPr wrap="square" rtlCol="0">
                  <a:spAutoFit/>
                </a:bodyPr>
                <a:lstStyle/>
                <a:p>
                  <a:pPr algn="ctr"/>
                  <a:r>
                    <a:rPr lang="en-US" sz="1800" dirty="0">
                      <a:latin typeface="Arial Narrow" panose="020B0606020202030204" pitchFamily="34" charset="0"/>
                    </a:rPr>
                    <a:t>4</a:t>
                  </a:r>
                  <a:endParaRPr lang="en-SG" sz="1800" dirty="0">
                    <a:latin typeface="Arial Narrow" panose="020B0606020202030204" pitchFamily="34" charset="0"/>
                  </a:endParaRPr>
                </a:p>
              </p:txBody>
            </p:sp>
            <p:cxnSp>
              <p:nvCxnSpPr>
                <p:cNvPr id="42" name="Straight Arrow Connector 41"/>
                <p:cNvCxnSpPr/>
                <p:nvPr/>
              </p:nvCxnSpPr>
              <p:spPr bwMode="auto">
                <a:xfrm>
                  <a:off x="620553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3" name="Straight Arrow Connector 42"/>
                <p:cNvCxnSpPr/>
                <p:nvPr/>
              </p:nvCxnSpPr>
              <p:spPr bwMode="auto">
                <a:xfrm>
                  <a:off x="6600824"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4" name="Straight Arrow Connector 43"/>
                <p:cNvCxnSpPr/>
                <p:nvPr/>
              </p:nvCxnSpPr>
              <p:spPr bwMode="auto">
                <a:xfrm>
                  <a:off x="696753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cxnSp>
              <p:nvCxnSpPr>
                <p:cNvPr id="45" name="Straight Arrow Connector 44"/>
                <p:cNvCxnSpPr/>
                <p:nvPr/>
              </p:nvCxnSpPr>
              <p:spPr bwMode="auto">
                <a:xfrm>
                  <a:off x="7343776" y="2209800"/>
                  <a:ext cx="0" cy="376535"/>
                </a:xfrm>
                <a:prstGeom prst="straightConnector1">
                  <a:avLst/>
                </a:prstGeom>
                <a:solidFill>
                  <a:schemeClr val="accent1"/>
                </a:solidFill>
                <a:ln w="12700" cap="flat" cmpd="sng" algn="ctr">
                  <a:solidFill>
                    <a:schemeClr val="tx1"/>
                  </a:solidFill>
                  <a:prstDash val="solid"/>
                  <a:round/>
                  <a:headEnd type="triangle" w="med" len="med"/>
                  <a:tailEnd type="none" w="med" len="med"/>
                </a:ln>
                <a:effectLst/>
              </p:spPr>
            </p:cxnSp>
          </p:grpSp>
          <p:sp>
            <p:nvSpPr>
              <p:cNvPr id="30" name="TextBox 29"/>
              <p:cNvSpPr txBox="1"/>
              <p:nvPr/>
            </p:nvSpPr>
            <p:spPr>
              <a:xfrm>
                <a:off x="5562600" y="2557759"/>
                <a:ext cx="990600" cy="400110"/>
              </a:xfrm>
              <a:prstGeom prst="rect">
                <a:avLst/>
              </a:prstGeom>
              <a:noFill/>
            </p:spPr>
            <p:txBody>
              <a:bodyPr wrap="square" rtlCol="0">
                <a:spAutoFit/>
              </a:bodyPr>
              <a:lstStyle/>
              <a:p>
                <a:r>
                  <a:rPr lang="en-US" sz="2000" dirty="0">
                    <a:solidFill>
                      <a:srgbClr val="0000FF"/>
                    </a:solidFill>
                    <a:latin typeface="Arial Narrow" panose="020B0606020202030204" pitchFamily="34" charset="0"/>
                  </a:rPr>
                  <a:t>Position</a:t>
                </a:r>
                <a:endParaRPr lang="en-SG" dirty="0">
                  <a:solidFill>
                    <a:srgbClr val="0000FF"/>
                  </a:solidFill>
                  <a:latin typeface="Arial Narrow" panose="020B0606020202030204" pitchFamily="34" charset="0"/>
                </a:endParaRPr>
              </a:p>
            </p:txBody>
          </p:sp>
        </p:grpSp>
        <p:sp>
          <p:nvSpPr>
            <p:cNvPr id="28" name="TextBox 27"/>
            <p:cNvSpPr txBox="1"/>
            <p:nvPr/>
          </p:nvSpPr>
          <p:spPr>
            <a:xfrm>
              <a:off x="6072188" y="1127611"/>
              <a:ext cx="1876424" cy="457200"/>
            </a:xfrm>
            <a:prstGeom prst="rect">
              <a:avLst/>
            </a:prstGeom>
            <a:noFill/>
          </p:spPr>
          <p:txBody>
            <a:bodyPr wrap="square" rtlCol="0">
              <a:spAutoFit/>
            </a:bodyPr>
            <a:lstStyle/>
            <a:p>
              <a:r>
                <a:rPr lang="en-US" b="1" dirty="0">
                  <a:solidFill>
                    <a:srgbClr val="0033CC"/>
                  </a:solidFill>
                  <a:latin typeface="+mn-lt"/>
                </a:rPr>
                <a:t>string friend</a:t>
              </a:r>
              <a:endParaRPr lang="en-SG" b="1" dirty="0">
                <a:solidFill>
                  <a:srgbClr val="0033CC"/>
                </a:solidFill>
                <a:latin typeface="+mn-lt"/>
              </a:endParaRPr>
            </a:p>
          </p:txBody>
        </p:sp>
      </p:grpSp>
      <p:pic>
        <p:nvPicPr>
          <p:cNvPr id="2" name="L2-p3.mp3">
            <a:hlinkClick r:id="" action="ppaction://media"/>
            <a:extLst>
              <a:ext uri="{FF2B5EF4-FFF2-40B4-BE49-F238E27FC236}">
                <a16:creationId xmlns:a16="http://schemas.microsoft.com/office/drawing/2014/main" id="{8759F523-A753-6E43-BA10-BFB6BE1A65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419"/>
            <a:ext cx="406400" cy="406400"/>
          </a:xfrm>
          <a:prstGeom prst="rect">
            <a:avLst/>
          </a:prstGeom>
        </p:spPr>
      </p:pic>
    </p:spTree>
    <p:extLst>
      <p:ext uri="{BB962C8B-B14F-4D97-AF65-F5344CB8AC3E}">
        <p14:creationId xmlns:p14="http://schemas.microsoft.com/office/powerpoint/2010/main" val="392763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4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Examples of List</a:t>
            </a:r>
          </a:p>
        </p:txBody>
      </p:sp>
      <p:sp>
        <p:nvSpPr>
          <p:cNvPr id="5" name="Rectangle 3"/>
          <p:cNvSpPr txBox="1">
            <a:spLocks noChangeArrowheads="1"/>
          </p:cNvSpPr>
          <p:nvPr/>
        </p:nvSpPr>
        <p:spPr bwMode="auto">
          <a:xfrm>
            <a:off x="76200" y="884238"/>
            <a:ext cx="5562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b="1" dirty="0">
                <a:latin typeface="Arial Narrow" panose="020B0606020202030204" pitchFamily="34" charset="0"/>
              </a:rPr>
              <a:t>Names of your friends</a:t>
            </a:r>
          </a:p>
          <a:p>
            <a:pPr>
              <a:buFont typeface="Wingdings" panose="05000000000000000000" pitchFamily="2" charset="2"/>
              <a:buChar char="ü"/>
            </a:pPr>
            <a:r>
              <a:rPr lang="en-US" b="1" dirty="0">
                <a:latin typeface="Arial Narrow" panose="020B0606020202030204" pitchFamily="34" charset="0"/>
              </a:rPr>
              <a:t>List of students' marks</a:t>
            </a:r>
          </a:p>
          <a:p>
            <a:pPr>
              <a:buFont typeface="Wingdings" panose="05000000000000000000" pitchFamily="2" charset="2"/>
              <a:buChar char="ü"/>
            </a:pPr>
            <a:r>
              <a:rPr lang="en-US" b="1" dirty="0">
                <a:latin typeface="Arial Narrow" panose="020B0606020202030204" pitchFamily="34" charset="0"/>
              </a:rPr>
              <a:t>Shopping list</a:t>
            </a:r>
          </a:p>
          <a:p>
            <a:pPr>
              <a:buFont typeface="Wingdings" panose="05000000000000000000" pitchFamily="2" charset="2"/>
              <a:buChar char="ü"/>
            </a:pPr>
            <a:r>
              <a:rPr lang="en-US" b="1" dirty="0">
                <a:latin typeface="Arial Narrow" panose="020B0606020202030204" pitchFamily="34" charset="0"/>
              </a:rPr>
              <a:t>Recipe – a list of instructions</a:t>
            </a:r>
          </a:p>
          <a:p>
            <a:pPr>
              <a:buFont typeface="Wingdings" panose="05000000000000000000" pitchFamily="2" charset="2"/>
              <a:buChar char="ü"/>
            </a:pPr>
            <a:r>
              <a:rPr lang="en-US" b="1" dirty="0">
                <a:latin typeface="Arial Narrow" panose="020B0606020202030204" pitchFamily="34" charset="0"/>
              </a:rPr>
              <a:t>Text document – a list of lines</a:t>
            </a:r>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grpSp>
        <p:nvGrpSpPr>
          <p:cNvPr id="46" name="Group 45"/>
          <p:cNvGrpSpPr/>
          <p:nvPr/>
        </p:nvGrpSpPr>
        <p:grpSpPr>
          <a:xfrm>
            <a:off x="6096000" y="914400"/>
            <a:ext cx="914400" cy="2762521"/>
            <a:chOff x="6096000" y="1066800"/>
            <a:chExt cx="914400" cy="2762521"/>
          </a:xfrm>
        </p:grpSpPr>
        <p:sp>
          <p:nvSpPr>
            <p:cNvPr id="47" name="TextBox 46"/>
            <p:cNvSpPr txBox="1"/>
            <p:nvPr/>
          </p:nvSpPr>
          <p:spPr>
            <a:xfrm>
              <a:off x="6096000" y="1066800"/>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Peter</a:t>
              </a:r>
              <a:endParaRPr lang="en-SG" sz="2000" dirty="0">
                <a:latin typeface="Arial Narrow" panose="020B0606020202030204" pitchFamily="34" charset="0"/>
              </a:endParaRPr>
            </a:p>
          </p:txBody>
        </p:sp>
        <p:sp>
          <p:nvSpPr>
            <p:cNvPr id="48" name="TextBox 47"/>
            <p:cNvSpPr txBox="1"/>
            <p:nvPr/>
          </p:nvSpPr>
          <p:spPr>
            <a:xfrm>
              <a:off x="6096000" y="1459876"/>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David</a:t>
              </a:r>
              <a:endParaRPr lang="en-SG" sz="2000" dirty="0">
                <a:latin typeface="Arial Narrow" panose="020B0606020202030204" pitchFamily="34" charset="0"/>
              </a:endParaRPr>
            </a:p>
          </p:txBody>
        </p:sp>
        <p:sp>
          <p:nvSpPr>
            <p:cNvPr id="49" name="TextBox 48"/>
            <p:cNvSpPr txBox="1"/>
            <p:nvPr/>
          </p:nvSpPr>
          <p:spPr>
            <a:xfrm>
              <a:off x="6096000" y="1865438"/>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Vincent</a:t>
              </a:r>
              <a:endParaRPr lang="en-SG" sz="2000" dirty="0">
                <a:latin typeface="Arial Narrow" panose="020B0606020202030204" pitchFamily="34" charset="0"/>
              </a:endParaRPr>
            </a:p>
          </p:txBody>
        </p:sp>
        <p:sp>
          <p:nvSpPr>
            <p:cNvPr id="50" name="TextBox 49"/>
            <p:cNvSpPr txBox="1"/>
            <p:nvPr/>
          </p:nvSpPr>
          <p:spPr>
            <a:xfrm>
              <a:off x="6096000" y="2246438"/>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Hafiz</a:t>
              </a:r>
              <a:endParaRPr lang="en-SG" sz="2000" dirty="0">
                <a:latin typeface="Arial Narrow" panose="020B0606020202030204" pitchFamily="34" charset="0"/>
              </a:endParaRPr>
            </a:p>
          </p:txBody>
        </p:sp>
        <p:sp>
          <p:nvSpPr>
            <p:cNvPr id="51" name="TextBox 50"/>
            <p:cNvSpPr txBox="1"/>
            <p:nvPr/>
          </p:nvSpPr>
          <p:spPr>
            <a:xfrm>
              <a:off x="6096000" y="2651061"/>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Janet</a:t>
              </a:r>
              <a:endParaRPr lang="en-SG" sz="2000" dirty="0">
                <a:latin typeface="Arial Narrow" panose="020B0606020202030204" pitchFamily="34" charset="0"/>
              </a:endParaRPr>
            </a:p>
          </p:txBody>
        </p:sp>
        <p:sp>
          <p:nvSpPr>
            <p:cNvPr id="52" name="TextBox 51"/>
            <p:cNvSpPr txBox="1"/>
            <p:nvPr/>
          </p:nvSpPr>
          <p:spPr>
            <a:xfrm>
              <a:off x="6096000" y="3040444"/>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Albert</a:t>
              </a:r>
              <a:endParaRPr lang="en-SG" sz="2000" dirty="0">
                <a:latin typeface="Arial Narrow" panose="020B0606020202030204" pitchFamily="34" charset="0"/>
              </a:endParaRPr>
            </a:p>
          </p:txBody>
        </p:sp>
        <p:sp>
          <p:nvSpPr>
            <p:cNvPr id="53" name="TextBox 52"/>
            <p:cNvSpPr txBox="1"/>
            <p:nvPr/>
          </p:nvSpPr>
          <p:spPr>
            <a:xfrm>
              <a:off x="6096000" y="3429211"/>
              <a:ext cx="914400" cy="400110"/>
            </a:xfrm>
            <a:prstGeom prst="rect">
              <a:avLst/>
            </a:prstGeom>
            <a:solidFill>
              <a:srgbClr val="CCECFF"/>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grpSp>
        <p:nvGrpSpPr>
          <p:cNvPr id="54" name="Group 53"/>
          <p:cNvGrpSpPr/>
          <p:nvPr/>
        </p:nvGrpSpPr>
        <p:grpSpPr>
          <a:xfrm>
            <a:off x="7315200" y="914400"/>
            <a:ext cx="914400" cy="2373754"/>
            <a:chOff x="7315200" y="1066800"/>
            <a:chExt cx="914400" cy="2373754"/>
          </a:xfrm>
        </p:grpSpPr>
        <p:sp>
          <p:nvSpPr>
            <p:cNvPr id="55" name="TextBox 54"/>
            <p:cNvSpPr txBox="1"/>
            <p:nvPr/>
          </p:nvSpPr>
          <p:spPr>
            <a:xfrm>
              <a:off x="7315200" y="1066800"/>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84.7</a:t>
              </a:r>
              <a:endParaRPr lang="en-SG" sz="2000" dirty="0">
                <a:latin typeface="Arial Narrow" panose="020B0606020202030204" pitchFamily="34" charset="0"/>
              </a:endParaRPr>
            </a:p>
          </p:txBody>
        </p:sp>
        <p:sp>
          <p:nvSpPr>
            <p:cNvPr id="56" name="TextBox 55"/>
            <p:cNvSpPr txBox="1"/>
            <p:nvPr/>
          </p:nvSpPr>
          <p:spPr>
            <a:xfrm>
              <a:off x="7315200" y="1459876"/>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71</a:t>
              </a:r>
              <a:endParaRPr lang="en-SG" sz="2000" dirty="0">
                <a:latin typeface="Arial Narrow" panose="020B0606020202030204" pitchFamily="34" charset="0"/>
              </a:endParaRPr>
            </a:p>
          </p:txBody>
        </p:sp>
        <p:sp>
          <p:nvSpPr>
            <p:cNvPr id="57" name="TextBox 56"/>
            <p:cNvSpPr txBox="1"/>
            <p:nvPr/>
          </p:nvSpPr>
          <p:spPr>
            <a:xfrm>
              <a:off x="7315200" y="1865438"/>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55</a:t>
              </a:r>
              <a:endParaRPr lang="en-SG" sz="2000" dirty="0">
                <a:latin typeface="Arial Narrow" panose="020B0606020202030204" pitchFamily="34" charset="0"/>
              </a:endParaRPr>
            </a:p>
          </p:txBody>
        </p:sp>
        <p:sp>
          <p:nvSpPr>
            <p:cNvPr id="58" name="TextBox 57"/>
            <p:cNvSpPr txBox="1"/>
            <p:nvPr/>
          </p:nvSpPr>
          <p:spPr>
            <a:xfrm>
              <a:off x="7315200" y="2246438"/>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80</a:t>
              </a:r>
              <a:endParaRPr lang="en-SG" sz="2000" dirty="0">
                <a:latin typeface="Arial Narrow" panose="020B0606020202030204" pitchFamily="34" charset="0"/>
              </a:endParaRPr>
            </a:p>
          </p:txBody>
        </p:sp>
        <p:sp>
          <p:nvSpPr>
            <p:cNvPr id="59" name="TextBox 58"/>
            <p:cNvSpPr txBox="1"/>
            <p:nvPr/>
          </p:nvSpPr>
          <p:spPr>
            <a:xfrm>
              <a:off x="7315200" y="2651061"/>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63</a:t>
              </a:r>
              <a:endParaRPr lang="en-SG" sz="2000" dirty="0">
                <a:latin typeface="Arial Narrow" panose="020B0606020202030204" pitchFamily="34" charset="0"/>
              </a:endParaRPr>
            </a:p>
          </p:txBody>
        </p:sp>
        <p:sp>
          <p:nvSpPr>
            <p:cNvPr id="60" name="TextBox 59"/>
            <p:cNvSpPr txBox="1"/>
            <p:nvPr/>
          </p:nvSpPr>
          <p:spPr>
            <a:xfrm>
              <a:off x="7315200" y="3040444"/>
              <a:ext cx="914400" cy="40011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grpSp>
        <p:nvGrpSpPr>
          <p:cNvPr id="61" name="Group 60"/>
          <p:cNvGrpSpPr/>
          <p:nvPr/>
        </p:nvGrpSpPr>
        <p:grpSpPr>
          <a:xfrm>
            <a:off x="5011479" y="3882320"/>
            <a:ext cx="4038600" cy="1969131"/>
            <a:chOff x="990600" y="4003995"/>
            <a:chExt cx="4038600" cy="1969131"/>
          </a:xfrm>
        </p:grpSpPr>
        <p:sp>
          <p:nvSpPr>
            <p:cNvPr id="62" name="TextBox 61"/>
            <p:cNvSpPr txBox="1"/>
            <p:nvPr/>
          </p:nvSpPr>
          <p:spPr>
            <a:xfrm>
              <a:off x="990600" y="4003995"/>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S9099885K;Ang PS;98765432 </a:t>
              </a:r>
              <a:endParaRPr lang="en-SG" sz="2000" dirty="0">
                <a:latin typeface="Arial Narrow" panose="020B0606020202030204" pitchFamily="34" charset="0"/>
              </a:endParaRPr>
            </a:p>
          </p:txBody>
        </p:sp>
        <p:sp>
          <p:nvSpPr>
            <p:cNvPr id="63" name="TextBox 62"/>
            <p:cNvSpPr txBox="1"/>
            <p:nvPr/>
          </p:nvSpPr>
          <p:spPr>
            <a:xfrm>
              <a:off x="990600" y="4397071"/>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S9177885P;David Davis;89778899</a:t>
              </a:r>
              <a:endParaRPr lang="en-SG" sz="2000" dirty="0">
                <a:latin typeface="Arial Narrow" panose="020B0606020202030204" pitchFamily="34" charset="0"/>
              </a:endParaRPr>
            </a:p>
          </p:txBody>
        </p:sp>
        <p:sp>
          <p:nvSpPr>
            <p:cNvPr id="64" name="TextBox 63"/>
            <p:cNvSpPr txBox="1"/>
            <p:nvPr/>
          </p:nvSpPr>
          <p:spPr>
            <a:xfrm>
              <a:off x="990600" y="4802633"/>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S9267890A;Lim Vincent;91990099</a:t>
              </a:r>
              <a:endParaRPr lang="en-SG" sz="2000" dirty="0">
                <a:latin typeface="Arial Narrow" panose="020B0606020202030204" pitchFamily="34" charset="0"/>
              </a:endParaRPr>
            </a:p>
          </p:txBody>
        </p:sp>
        <p:sp>
          <p:nvSpPr>
            <p:cNvPr id="65" name="TextBox 64"/>
            <p:cNvSpPr txBox="1"/>
            <p:nvPr/>
          </p:nvSpPr>
          <p:spPr>
            <a:xfrm>
              <a:off x="990600" y="5183633"/>
              <a:ext cx="4038600" cy="400110"/>
            </a:xfrm>
            <a:prstGeom prst="rect">
              <a:avLst/>
            </a:prstGeom>
            <a:solidFill>
              <a:srgbClr val="9BF3B8"/>
            </a:solidFill>
            <a:ln>
              <a:solidFill>
                <a:schemeClr val="tx1"/>
              </a:solidFill>
            </a:ln>
          </p:spPr>
          <p:txBody>
            <a:bodyPr wrap="square" rtlCol="0">
              <a:spAutoFit/>
            </a:bodyPr>
            <a:lstStyle/>
            <a:p>
              <a:r>
                <a:rPr lang="en-US" sz="2000" dirty="0">
                  <a:latin typeface="Arial Narrow" panose="020B0606020202030204" pitchFamily="34" charset="0"/>
                </a:rPr>
                <a:t>  S9111199Q;Tan SS;88995566</a:t>
              </a:r>
              <a:endParaRPr lang="en-SG" sz="2000" dirty="0">
                <a:latin typeface="Arial Narrow" panose="020B0606020202030204" pitchFamily="34" charset="0"/>
              </a:endParaRPr>
            </a:p>
          </p:txBody>
        </p:sp>
        <p:sp>
          <p:nvSpPr>
            <p:cNvPr id="66" name="TextBox 65"/>
            <p:cNvSpPr txBox="1"/>
            <p:nvPr/>
          </p:nvSpPr>
          <p:spPr>
            <a:xfrm>
              <a:off x="990600" y="5573016"/>
              <a:ext cx="4038600" cy="400110"/>
            </a:xfrm>
            <a:prstGeom prst="rect">
              <a:avLst/>
            </a:prstGeom>
            <a:solidFill>
              <a:srgbClr val="9BF3B8"/>
            </a:solidFill>
            <a:ln>
              <a:solidFill>
                <a:schemeClr val="tx1"/>
              </a:solidFill>
            </a:ln>
          </p:spPr>
          <p:txBody>
            <a:bodyPr wrap="square" rtlCol="0">
              <a:spAutoFit/>
            </a:bodyPr>
            <a:lstStyle/>
            <a:p>
              <a:pPr algn="ctr"/>
              <a:r>
                <a:rPr lang="en-US" sz="2000" dirty="0">
                  <a:latin typeface="Arial Narrow" panose="020B0606020202030204" pitchFamily="34" charset="0"/>
                </a:rPr>
                <a:t>….</a:t>
              </a:r>
              <a:endParaRPr lang="en-SG" sz="2000" dirty="0">
                <a:latin typeface="Arial Narrow" panose="020B0606020202030204" pitchFamily="34" charset="0"/>
              </a:endParaRPr>
            </a:p>
          </p:txBody>
        </p:sp>
      </p:grpSp>
      <p:pic>
        <p:nvPicPr>
          <p:cNvPr id="2" name="L2-p4.mp3">
            <a:hlinkClick r:id="" action="ppaction://media"/>
            <a:extLst>
              <a:ext uri="{FF2B5EF4-FFF2-40B4-BE49-F238E27FC236}">
                <a16:creationId xmlns:a16="http://schemas.microsoft.com/office/drawing/2014/main" id="{CC28762A-C553-6145-91B7-08390CE568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73432" y="145732"/>
            <a:ext cx="406400" cy="406400"/>
          </a:xfrm>
          <a:prstGeom prst="rect">
            <a:avLst/>
          </a:prstGeom>
        </p:spPr>
      </p:pic>
    </p:spTree>
    <p:extLst>
      <p:ext uri="{BB962C8B-B14F-4D97-AF65-F5344CB8AC3E}">
        <p14:creationId xmlns:p14="http://schemas.microsoft.com/office/powerpoint/2010/main" val="119290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5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List</a:t>
            </a:r>
          </a:p>
        </p:txBody>
      </p:sp>
      <p:sp>
        <p:nvSpPr>
          <p:cNvPr id="5" name="Rectangle 3"/>
          <p:cNvSpPr txBox="1">
            <a:spLocks noChangeArrowheads="1"/>
          </p:cNvSpPr>
          <p:nvPr/>
        </p:nvSpPr>
        <p:spPr bwMode="auto">
          <a:xfrm>
            <a:off x="76200" y="884238"/>
            <a:ext cx="883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b="1" dirty="0">
                <a:latin typeface="Arial Narrow" panose="020B0606020202030204" pitchFamily="34" charset="0"/>
              </a:rPr>
              <a:t>Enclose the elements in </a:t>
            </a:r>
            <a:r>
              <a:rPr lang="en-US" b="1" u="sng" dirty="0">
                <a:latin typeface="Arial Narrow" panose="020B0606020202030204" pitchFamily="34" charset="0"/>
              </a:rPr>
              <a:t>square brackets</a:t>
            </a:r>
            <a:r>
              <a:rPr lang="en-US" b="1" dirty="0">
                <a:latin typeface="Arial Narrow" panose="020B0606020202030204" pitchFamily="34" charset="0"/>
              </a:rPr>
              <a:t>, separate each element by </a:t>
            </a:r>
            <a:r>
              <a:rPr lang="en-US" b="1" u="sng" dirty="0">
                <a:latin typeface="Arial Narrow" panose="020B0606020202030204" pitchFamily="34" charset="0"/>
              </a:rPr>
              <a:t>commas</a:t>
            </a:r>
            <a:r>
              <a:rPr lang="en-US" b="1" dirty="0">
                <a:latin typeface="Arial Narrow" panose="020B0606020202030204" pitchFamily="34" charset="0"/>
              </a:rPr>
              <a:t>.</a:t>
            </a:r>
          </a:p>
          <a:p>
            <a:pPr marL="0" indent="0">
              <a:buNone/>
              <a:tabLst>
                <a:tab pos="357188" algn="l"/>
              </a:tabLst>
            </a:pPr>
            <a:r>
              <a:rPr lang="en-US" sz="2400" dirty="0">
                <a:solidFill>
                  <a:srgbClr val="0033CC"/>
                </a:solidFill>
              </a:rPr>
              <a:t>    </a:t>
            </a:r>
            <a:r>
              <a:rPr lang="en-US" sz="2400" dirty="0">
                <a:solidFill>
                  <a:srgbClr val="0033CC"/>
                </a:solidFill>
                <a:latin typeface="Calibri" panose="020F0502020204030204" pitchFamily="34" charset="0"/>
                <a:cs typeface="Calibri" panose="020F0502020204030204" pitchFamily="34" charset="0"/>
              </a:rPr>
              <a:t>E.g.		[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 'Peter', 'John', 'Mary', 'David'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[ 89, 77, 55, 69 ]</a:t>
            </a:r>
          </a:p>
          <a:p>
            <a:endParaRPr lang="en-US" sz="2400" dirty="0"/>
          </a:p>
          <a:p>
            <a:pPr>
              <a:buSzPct val="70000"/>
              <a:buFont typeface="Wingdings" panose="05000000000000000000" pitchFamily="2" charset="2"/>
              <a:buChar char="q"/>
            </a:pPr>
            <a:r>
              <a:rPr lang="en-US" b="1" dirty="0">
                <a:latin typeface="Arial Narrow" panose="020B0606020202030204" pitchFamily="34" charset="0"/>
              </a:rPr>
              <a:t>Usually we assign the list to a </a:t>
            </a:r>
            <a:r>
              <a:rPr lang="en-US" b="1" u="sng" dirty="0">
                <a:latin typeface="Arial Narrow" panose="020B0606020202030204" pitchFamily="34" charset="0"/>
              </a:rPr>
              <a:t>variable name </a:t>
            </a:r>
            <a:r>
              <a:rPr lang="en-US" b="1" dirty="0">
                <a:latin typeface="Arial Narrow" panose="020B0606020202030204" pitchFamily="34" charset="0"/>
              </a:rPr>
              <a:t>so that we can refer to the list subsequently:</a:t>
            </a:r>
          </a:p>
          <a:p>
            <a:pPr marL="0" indent="0">
              <a:buNone/>
              <a:tabLst>
                <a:tab pos="357188" algn="l"/>
              </a:tabLst>
            </a:pPr>
            <a:r>
              <a:rPr lang="en-US" sz="2400" dirty="0"/>
              <a:t>	</a:t>
            </a:r>
            <a:r>
              <a:rPr lang="en-US" sz="2400" dirty="0">
                <a:solidFill>
                  <a:srgbClr val="0033CC"/>
                </a:solidFill>
                <a:latin typeface="Calibri" panose="020F0502020204030204" pitchFamily="34" charset="0"/>
                <a:cs typeface="Calibri" panose="020F0502020204030204" pitchFamily="34" charset="0"/>
              </a:rPr>
              <a:t>E.g.		</a:t>
            </a:r>
            <a:r>
              <a:rPr lang="en-US" sz="2400" dirty="0" err="1">
                <a:solidFill>
                  <a:srgbClr val="0033CC"/>
                </a:solidFill>
                <a:latin typeface="Calibri" panose="020F0502020204030204" pitchFamily="34" charset="0"/>
                <a:cs typeface="Calibri" panose="020F0502020204030204" pitchFamily="34" charset="0"/>
              </a:rPr>
              <a:t>emptyList</a:t>
            </a:r>
            <a:r>
              <a:rPr lang="en-US" sz="2400" dirty="0">
                <a:solidFill>
                  <a:srgbClr val="0033CC"/>
                </a:solidFill>
                <a:latin typeface="Calibri" panose="020F0502020204030204" pitchFamily="34" charset="0"/>
                <a:cs typeface="Calibri" panose="020F0502020204030204" pitchFamily="34" charset="0"/>
              </a:rPr>
              <a:t> = [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r>
              <a:rPr lang="en-US" sz="2400" dirty="0" err="1">
                <a:solidFill>
                  <a:srgbClr val="0033CC"/>
                </a:solidFill>
                <a:latin typeface="Calibri" panose="020F0502020204030204" pitchFamily="34" charset="0"/>
                <a:cs typeface="Calibri" panose="020F0502020204030204" pitchFamily="34" charset="0"/>
              </a:rPr>
              <a:t>friendsList</a:t>
            </a:r>
            <a:r>
              <a:rPr lang="en-US" sz="2400" dirty="0">
                <a:solidFill>
                  <a:srgbClr val="0033CC"/>
                </a:solidFill>
                <a:latin typeface="Calibri" panose="020F0502020204030204" pitchFamily="34" charset="0"/>
                <a:cs typeface="Calibri" panose="020F0502020204030204" pitchFamily="34" charset="0"/>
              </a:rPr>
              <a:t> = [ 'Peter', 'John', 'Mary', 'David' ]</a:t>
            </a:r>
          </a:p>
          <a:p>
            <a:pPr marL="0" indent="0">
              <a:buNone/>
              <a:tabLst>
                <a:tab pos="357188" algn="l"/>
              </a:tabLst>
            </a:pPr>
            <a:r>
              <a:rPr lang="en-US" sz="2400" dirty="0">
                <a:solidFill>
                  <a:srgbClr val="0033CC"/>
                </a:solidFill>
                <a:latin typeface="Calibri" panose="020F0502020204030204" pitchFamily="34" charset="0"/>
                <a:cs typeface="Calibri" panose="020F0502020204030204" pitchFamily="34" charset="0"/>
              </a:rPr>
              <a:t>			</a:t>
            </a:r>
            <a:r>
              <a:rPr lang="en-US" sz="2400" dirty="0" err="1">
                <a:solidFill>
                  <a:srgbClr val="0033CC"/>
                </a:solidFill>
                <a:latin typeface="Calibri" panose="020F0502020204030204" pitchFamily="34" charset="0"/>
                <a:cs typeface="Calibri" panose="020F0502020204030204" pitchFamily="34" charset="0"/>
              </a:rPr>
              <a:t>marksList</a:t>
            </a:r>
            <a:r>
              <a:rPr lang="en-US" sz="2400" dirty="0">
                <a:solidFill>
                  <a:srgbClr val="0033CC"/>
                </a:solidFill>
                <a:latin typeface="Calibri" panose="020F0502020204030204" pitchFamily="34" charset="0"/>
                <a:cs typeface="Calibri" panose="020F0502020204030204" pitchFamily="34" charset="0"/>
              </a:rPr>
              <a:t> = [ 89, 77, 55, 69 ]</a:t>
            </a:r>
          </a:p>
          <a:p>
            <a:endParaRPr lang="en-US" sz="2400" dirty="0"/>
          </a:p>
          <a:p>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2" name="L2-p5.mp3">
            <a:hlinkClick r:id="" action="ppaction://media"/>
            <a:extLst>
              <a:ext uri="{FF2B5EF4-FFF2-40B4-BE49-F238E27FC236}">
                <a16:creationId xmlns:a16="http://schemas.microsoft.com/office/drawing/2014/main" id="{DCBE91EC-4449-754C-AA81-47109D65BC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2307" y="175419"/>
            <a:ext cx="406400" cy="406400"/>
          </a:xfrm>
          <a:prstGeom prst="rect">
            <a:avLst/>
          </a:prstGeom>
        </p:spPr>
      </p:pic>
    </p:spTree>
    <p:extLst>
      <p:ext uri="{BB962C8B-B14F-4D97-AF65-F5344CB8AC3E}">
        <p14:creationId xmlns:p14="http://schemas.microsoft.com/office/powerpoint/2010/main" val="16836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Creating a List</a:t>
            </a:r>
          </a:p>
        </p:txBody>
      </p:sp>
      <p:sp>
        <p:nvSpPr>
          <p:cNvPr id="5" name="Rectangle 3"/>
          <p:cNvSpPr txBox="1">
            <a:spLocks noChangeArrowheads="1"/>
          </p:cNvSpPr>
          <p:nvPr/>
        </p:nvSpPr>
        <p:spPr bwMode="auto">
          <a:xfrm>
            <a:off x="76200" y="884238"/>
            <a:ext cx="8839200" cy="5516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SzPct val="70000"/>
              <a:buFont typeface="Wingdings" panose="05000000000000000000" pitchFamily="2" charset="2"/>
              <a:buChar char="q"/>
            </a:pPr>
            <a:r>
              <a:rPr lang="en-US" sz="3200" b="1" dirty="0">
                <a:latin typeface="Arial Narrow" panose="020B0606020202030204" pitchFamily="34" charset="0"/>
              </a:rPr>
              <a:t>An element in a list can be another list – </a:t>
            </a:r>
            <a:r>
              <a:rPr lang="en-US" sz="3200" b="1" i="1" dirty="0">
                <a:solidFill>
                  <a:srgbClr val="FF0000"/>
                </a:solidFill>
                <a:latin typeface="Arial Narrow" panose="020B0606020202030204" pitchFamily="34" charset="0"/>
              </a:rPr>
              <a:t>nested</a:t>
            </a:r>
            <a:r>
              <a:rPr lang="en-US" sz="3200" b="1" i="1" dirty="0">
                <a:latin typeface="Arial Narrow" panose="020B0606020202030204" pitchFamily="34" charset="0"/>
              </a:rPr>
              <a:t> list</a:t>
            </a:r>
            <a:r>
              <a:rPr lang="en-US" sz="3200" b="1" dirty="0">
                <a:latin typeface="Arial Narrow" panose="020B0606020202030204" pitchFamily="34" charset="0"/>
              </a:rPr>
              <a:t>.</a:t>
            </a:r>
          </a:p>
          <a:p>
            <a:pPr marL="0" indent="0">
              <a:buSzPct val="70000"/>
              <a:buNone/>
              <a:tabLst>
                <a:tab pos="357188" algn="l"/>
              </a:tabLst>
            </a:pPr>
            <a:r>
              <a:rPr lang="en-US" sz="2400" dirty="0">
                <a:solidFill>
                  <a:srgbClr val="0000FF"/>
                </a:solidFill>
                <a:latin typeface="Calibri" panose="020F0502020204030204" pitchFamily="34" charset="0"/>
                <a:cs typeface="Calibri" panose="020F0502020204030204" pitchFamily="34" charset="0"/>
              </a:rPr>
              <a:t>     E.g.	</a:t>
            </a:r>
            <a:r>
              <a:rPr lang="en-US" sz="3200" b="1" dirty="0">
                <a:latin typeface="Arial Narrow" panose="020B0606020202030204" pitchFamily="34" charset="0"/>
              </a:rPr>
              <a:t>          </a:t>
            </a:r>
            <a:r>
              <a:rPr lang="en-US" sz="2400" dirty="0" err="1">
                <a:solidFill>
                  <a:srgbClr val="0000FF"/>
                </a:solidFill>
                <a:latin typeface="Calibri" panose="020F0502020204030204" pitchFamily="34" charset="0"/>
                <a:cs typeface="Calibri" panose="020F0502020204030204" pitchFamily="34" charset="0"/>
              </a:rPr>
              <a:t>friendsList</a:t>
            </a:r>
            <a:r>
              <a:rPr lang="en-US" sz="2400" dirty="0">
                <a:solidFill>
                  <a:srgbClr val="0000FF"/>
                </a:solidFill>
                <a:latin typeface="Calibri" panose="020F0502020204030204" pitchFamily="34" charset="0"/>
                <a:cs typeface="Calibri" panose="020F0502020204030204" pitchFamily="34" charset="0"/>
              </a:rPr>
              <a:t> = ['Peter', ['John', 'Mary'], 'David']</a:t>
            </a:r>
          </a:p>
          <a:p>
            <a:pPr marL="0" indent="0">
              <a:buSzPct val="70000"/>
              <a:buNone/>
              <a:tabLst>
                <a:tab pos="357188" algn="l"/>
              </a:tabLst>
            </a:pPr>
            <a:r>
              <a:rPr lang="en-US" sz="2400" dirty="0">
                <a:solidFill>
                  <a:srgbClr val="0000FF"/>
                </a:solidFill>
                <a:latin typeface="Calibri" panose="020F0502020204030204" pitchFamily="34" charset="0"/>
                <a:cs typeface="Calibri" panose="020F0502020204030204" pitchFamily="34" charset="0"/>
              </a:rPr>
              <a:t>   			matrix = [ [1,2,3], [4,5,6], [7,8,9] ]</a:t>
            </a:r>
          </a:p>
          <a:p>
            <a:pPr>
              <a:buSzPct val="70000"/>
              <a:buFont typeface="Wingdings" panose="05000000000000000000" pitchFamily="2" charset="2"/>
              <a:buChar char="q"/>
            </a:pPr>
            <a:r>
              <a:rPr lang="en-US" sz="3200" b="1" dirty="0">
                <a:latin typeface="Arial Narrow" panose="020B0606020202030204" pitchFamily="34" charset="0"/>
              </a:rPr>
              <a:t>A list that contains no elements is called an </a:t>
            </a:r>
            <a:r>
              <a:rPr lang="en-US" sz="3200" b="1" u="sng" dirty="0">
                <a:latin typeface="Arial Narrow" panose="020B0606020202030204" pitchFamily="34" charset="0"/>
              </a:rPr>
              <a:t>empty list</a:t>
            </a:r>
            <a:r>
              <a:rPr lang="en-US" sz="3200" b="1" dirty="0">
                <a:latin typeface="Arial Narrow" panose="020B0606020202030204" pitchFamily="34" charset="0"/>
              </a:rPr>
              <a:t>.</a:t>
            </a:r>
          </a:p>
          <a:p>
            <a:pPr marL="0" indent="0">
              <a:buSzPct val="70000"/>
              <a:buNone/>
            </a:pPr>
            <a:r>
              <a:rPr lang="en-US" sz="2400" dirty="0">
                <a:solidFill>
                  <a:srgbClr val="0000FF"/>
                </a:solidFill>
                <a:latin typeface="Calibri" panose="020F0502020204030204" pitchFamily="34" charset="0"/>
                <a:cs typeface="Calibri" panose="020F0502020204030204" pitchFamily="34" charset="0"/>
              </a:rPr>
              <a:t>     E.g.		</a:t>
            </a:r>
            <a:r>
              <a:rPr lang="en-US" sz="2400" dirty="0" err="1">
                <a:solidFill>
                  <a:srgbClr val="0000FF"/>
                </a:solidFill>
                <a:latin typeface="Calibri" panose="020F0502020204030204" pitchFamily="34" charset="0"/>
                <a:cs typeface="Calibri" panose="020F0502020204030204" pitchFamily="34" charset="0"/>
              </a:rPr>
              <a:t>emptyList</a:t>
            </a:r>
            <a:r>
              <a:rPr lang="en-US" sz="2400" dirty="0">
                <a:solidFill>
                  <a:srgbClr val="0000FF"/>
                </a:solidFill>
                <a:latin typeface="Calibri" panose="020F0502020204030204" pitchFamily="34" charset="0"/>
                <a:cs typeface="Calibri" panose="020F0502020204030204" pitchFamily="34" charset="0"/>
              </a:rPr>
              <a:t> = [ ]</a:t>
            </a:r>
          </a:p>
          <a:p>
            <a:pPr>
              <a:buSzPct val="70000"/>
              <a:buFont typeface="Wingdings" panose="05000000000000000000" pitchFamily="2" charset="2"/>
              <a:buChar char="q"/>
            </a:pPr>
            <a:r>
              <a:rPr lang="en-US" sz="3200" b="1" dirty="0">
                <a:latin typeface="Arial Narrow" panose="020B0606020202030204" pitchFamily="34" charset="0"/>
              </a:rPr>
              <a:t>A list may contain elements of different types.</a:t>
            </a:r>
          </a:p>
          <a:p>
            <a:pPr marL="0" indent="0">
              <a:buNone/>
            </a:pPr>
            <a:r>
              <a:rPr lang="en-US" sz="2400" dirty="0">
                <a:solidFill>
                  <a:srgbClr val="0000FF"/>
                </a:solidFill>
              </a:rPr>
              <a:t>    </a:t>
            </a:r>
            <a:r>
              <a:rPr lang="en-US" sz="2400" dirty="0">
                <a:solidFill>
                  <a:srgbClr val="0000FF"/>
                </a:solidFill>
                <a:latin typeface="Calibri" panose="020F0502020204030204" pitchFamily="34" charset="0"/>
                <a:cs typeface="Calibri" panose="020F0502020204030204" pitchFamily="34" charset="0"/>
              </a:rPr>
              <a:t>E.g.	      	</a:t>
            </a:r>
            <a:r>
              <a:rPr lang="en-US" sz="2400" dirty="0" err="1">
                <a:solidFill>
                  <a:srgbClr val="0000FF"/>
                </a:solidFill>
                <a:latin typeface="Calibri" panose="020F0502020204030204" pitchFamily="34" charset="0"/>
                <a:cs typeface="Calibri" panose="020F0502020204030204" pitchFamily="34" charset="0"/>
              </a:rPr>
              <a:t>mixedList</a:t>
            </a:r>
            <a:r>
              <a:rPr lang="en-US" sz="2400" dirty="0">
                <a:solidFill>
                  <a:srgbClr val="0000FF"/>
                </a:solidFill>
                <a:latin typeface="Calibri" panose="020F0502020204030204" pitchFamily="34" charset="0"/>
                <a:cs typeface="Calibri" panose="020F0502020204030204" pitchFamily="34" charset="0"/>
              </a:rPr>
              <a:t> = ['Peter', 100, 23.5, [10, 20]]</a:t>
            </a:r>
            <a:endParaRPr lang="en-SG" sz="2400" dirty="0">
              <a:solidFill>
                <a:srgbClr val="0000FF"/>
              </a:solidFill>
              <a:latin typeface="Calibri" panose="020F0502020204030204" pitchFamily="34" charset="0"/>
              <a:cs typeface="Calibri" panose="020F0502020204030204" pitchFamily="34" charset="0"/>
            </a:endParaRPr>
          </a:p>
          <a:p>
            <a:endParaRPr lang="en-US" altLang="en-US" sz="2400" kern="0" dirty="0">
              <a:solidFill>
                <a:schemeClr val="tx1"/>
              </a:solidFill>
              <a:latin typeface="Calibri" panose="020F0502020204030204" pitchFamily="34" charset="0"/>
              <a:cs typeface="Calibri" panose="020F0502020204030204" pitchFamily="34" charset="0"/>
            </a:endParaRPr>
          </a:p>
          <a:p>
            <a:endParaRPr lang="en-US" altLang="en-US" sz="2400" kern="0" dirty="0">
              <a:solidFill>
                <a:schemeClr val="tx1"/>
              </a:solidFill>
            </a:endParaRPr>
          </a:p>
          <a:p>
            <a:endParaRPr lang="en-US" altLang="en-US" kern="0" dirty="0"/>
          </a:p>
        </p:txBody>
      </p:sp>
      <p:pic>
        <p:nvPicPr>
          <p:cNvPr id="2" name="L2-p6.mp3">
            <a:hlinkClick r:id="" action="ppaction://media"/>
            <a:extLst>
              <a:ext uri="{FF2B5EF4-FFF2-40B4-BE49-F238E27FC236}">
                <a16:creationId xmlns:a16="http://schemas.microsoft.com/office/drawing/2014/main" id="{F9EE6155-5500-564C-B1FB-E7CB375AC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1400" y="175419"/>
            <a:ext cx="406400" cy="406400"/>
          </a:xfrm>
          <a:prstGeom prst="rect">
            <a:avLst/>
          </a:prstGeom>
        </p:spPr>
      </p:pic>
    </p:spTree>
    <p:extLst>
      <p:ext uri="{BB962C8B-B14F-4D97-AF65-F5344CB8AC3E}">
        <p14:creationId xmlns:p14="http://schemas.microsoft.com/office/powerpoint/2010/main" val="473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Operators for List</a:t>
            </a:r>
          </a:p>
        </p:txBody>
      </p:sp>
      <p:sp>
        <p:nvSpPr>
          <p:cNvPr id="5" name="Rectangle 3"/>
          <p:cNvSpPr txBox="1">
            <a:spLocks noChangeArrowheads="1"/>
          </p:cNvSpPr>
          <p:nvPr/>
        </p:nvSpPr>
        <p:spPr bwMode="auto">
          <a:xfrm>
            <a:off x="76200" y="884238"/>
            <a:ext cx="502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dirty="0">
                <a:latin typeface="Arial Narrow" panose="020B0606020202030204" pitchFamily="34" charset="0"/>
              </a:rPr>
              <a:t>Use the </a:t>
            </a:r>
            <a:r>
              <a:rPr lang="en-US" b="1" dirty="0">
                <a:latin typeface="Arial Narrow" panose="020B0606020202030204" pitchFamily="34" charset="0"/>
              </a:rPr>
              <a:t>bracket operator </a:t>
            </a:r>
            <a:r>
              <a:rPr lang="en-US" b="1" dirty="0">
                <a:solidFill>
                  <a:srgbClr val="FF0000"/>
                </a:solidFill>
                <a:latin typeface="Arial Narrow" panose="020B0606020202030204" pitchFamily="34" charset="0"/>
              </a:rPr>
              <a:t>[n]</a:t>
            </a:r>
            <a:r>
              <a:rPr lang="en-US" b="1" dirty="0">
                <a:latin typeface="Arial Narrow" panose="020B0606020202030204" pitchFamily="34" charset="0"/>
              </a:rPr>
              <a:t> </a:t>
            </a:r>
            <a:r>
              <a:rPr lang="en-US" dirty="0">
                <a:latin typeface="Arial Narrow" panose="020B0606020202030204" pitchFamily="34" charset="0"/>
              </a:rPr>
              <a:t>to </a:t>
            </a:r>
            <a:r>
              <a:rPr lang="en-US" u="sng" dirty="0">
                <a:latin typeface="Arial Narrow" panose="020B0606020202030204" pitchFamily="34" charset="0"/>
              </a:rPr>
              <a:t>access an element </a:t>
            </a:r>
            <a:r>
              <a:rPr lang="en-US" dirty="0">
                <a:latin typeface="Arial Narrow" panose="020B0606020202030204" pitchFamily="34" charset="0"/>
              </a:rPr>
              <a:t>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Use the </a:t>
            </a:r>
            <a:r>
              <a:rPr lang="en-US" b="1" dirty="0">
                <a:solidFill>
                  <a:srgbClr val="FF0000"/>
                </a:solidFill>
                <a:latin typeface="Arial Narrow" panose="020B0606020202030204" pitchFamily="34" charset="0"/>
              </a:rPr>
              <a:t>[</a:t>
            </a:r>
            <a:r>
              <a:rPr lang="en-US" b="1" dirty="0" err="1">
                <a:solidFill>
                  <a:srgbClr val="FF0000"/>
                </a:solidFill>
                <a:latin typeface="Arial Narrow" panose="020B0606020202030204" pitchFamily="34" charset="0"/>
              </a:rPr>
              <a:t>n:m</a:t>
            </a:r>
            <a:r>
              <a:rPr lang="en-US" b="1" dirty="0">
                <a:solidFill>
                  <a:srgbClr val="FF0000"/>
                </a:solidFill>
                <a:latin typeface="Arial Narrow" panose="020B0606020202030204" pitchFamily="34" charset="0"/>
              </a:rPr>
              <a:t>] </a:t>
            </a:r>
            <a:r>
              <a:rPr lang="en-US" b="1" dirty="0">
                <a:latin typeface="Arial Narrow" panose="020B0606020202030204" pitchFamily="34" charset="0"/>
              </a:rPr>
              <a:t>operator </a:t>
            </a:r>
            <a:r>
              <a:rPr lang="en-US" dirty="0">
                <a:latin typeface="Arial Narrow" panose="020B0606020202030204" pitchFamily="34" charset="0"/>
              </a:rPr>
              <a:t>to access </a:t>
            </a:r>
            <a:r>
              <a:rPr lang="en-US" u="sng" dirty="0">
                <a:latin typeface="Arial Narrow" panose="020B0606020202030204" pitchFamily="34" charset="0"/>
              </a:rPr>
              <a:t>part of the list </a:t>
            </a:r>
            <a:r>
              <a:rPr lang="en-US" dirty="0">
                <a:latin typeface="Arial Narrow" panose="020B0606020202030204" pitchFamily="34" charset="0"/>
              </a:rPr>
              <a:t>from index n to m.</a:t>
            </a:r>
          </a:p>
          <a:p>
            <a:pPr lvl="1">
              <a:buFont typeface="Arial" panose="020B0604020202020204" pitchFamily="34" charset="0"/>
              <a:buChar char="•"/>
            </a:pPr>
            <a:r>
              <a:rPr lang="en-US" dirty="0">
                <a:solidFill>
                  <a:srgbClr val="360036"/>
                </a:solidFill>
                <a:latin typeface="Arial Narrow" panose="020B0606020202030204" pitchFamily="34" charset="0"/>
              </a:rPr>
              <a:t>Usage is similar to Strings</a:t>
            </a:r>
          </a:p>
          <a:p>
            <a:pPr>
              <a:buFont typeface="Arial" panose="020B0604020202020204" pitchFamily="34" charset="0"/>
              <a:buChar char="•"/>
              <a:tabLst>
                <a:tab pos="357188" algn="l"/>
              </a:tabLst>
            </a:pPr>
            <a:endParaRPr lang="en-US" altLang="en-US" sz="2400" kern="0" dirty="0">
              <a:solidFill>
                <a:srgbClr val="360036"/>
              </a:solidFill>
            </a:endParaRPr>
          </a:p>
          <a:p>
            <a:endParaRPr lang="en-US" altLang="en-US" sz="2400" kern="0" dirty="0">
              <a:solidFill>
                <a:schemeClr val="tx1"/>
              </a:solidFill>
            </a:endParaRPr>
          </a:p>
          <a:p>
            <a:endParaRPr lang="en-US" altLang="en-US" kern="0" dirty="0"/>
          </a:p>
        </p:txBody>
      </p:sp>
      <p:pic>
        <p:nvPicPr>
          <p:cNvPr id="4" name="Picture 3"/>
          <p:cNvPicPr>
            <a:picLocks noChangeAspect="1"/>
          </p:cNvPicPr>
          <p:nvPr/>
        </p:nvPicPr>
        <p:blipFill>
          <a:blip r:embed="rId5"/>
          <a:stretch>
            <a:fillRect/>
          </a:stretch>
        </p:blipFill>
        <p:spPr>
          <a:xfrm>
            <a:off x="381000" y="4947694"/>
            <a:ext cx="7652453" cy="838200"/>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5638800" y="808534"/>
            <a:ext cx="3340655" cy="810703"/>
          </a:xfrm>
          <a:prstGeom prst="rect">
            <a:avLst/>
          </a:prstGeom>
          <a:ln>
            <a:solidFill>
              <a:schemeClr val="tx1"/>
            </a:solidFill>
          </a:ln>
        </p:spPr>
      </p:pic>
      <p:pic>
        <p:nvPicPr>
          <p:cNvPr id="7" name="Picture 6"/>
          <p:cNvPicPr>
            <a:picLocks noChangeAspect="1"/>
          </p:cNvPicPr>
          <p:nvPr/>
        </p:nvPicPr>
        <p:blipFill>
          <a:blip r:embed="rId7"/>
          <a:stretch>
            <a:fillRect/>
          </a:stretch>
        </p:blipFill>
        <p:spPr>
          <a:xfrm>
            <a:off x="5675586" y="1732529"/>
            <a:ext cx="1981200" cy="1542506"/>
          </a:xfrm>
          <a:prstGeom prst="rect">
            <a:avLst/>
          </a:prstGeom>
          <a:ln>
            <a:solidFill>
              <a:schemeClr val="tx1"/>
            </a:solidFill>
          </a:ln>
        </p:spPr>
      </p:pic>
      <p:pic>
        <p:nvPicPr>
          <p:cNvPr id="8" name="Picture 7"/>
          <p:cNvPicPr>
            <a:picLocks noChangeAspect="1"/>
          </p:cNvPicPr>
          <p:nvPr/>
        </p:nvPicPr>
        <p:blipFill>
          <a:blip r:embed="rId8"/>
          <a:stretch>
            <a:fillRect/>
          </a:stretch>
        </p:blipFill>
        <p:spPr>
          <a:xfrm>
            <a:off x="5675586" y="3388327"/>
            <a:ext cx="2209800" cy="1437701"/>
          </a:xfrm>
          <a:prstGeom prst="rect">
            <a:avLst/>
          </a:prstGeom>
          <a:ln>
            <a:solidFill>
              <a:schemeClr val="tx1"/>
            </a:solidFill>
          </a:ln>
        </p:spPr>
      </p:pic>
      <p:pic>
        <p:nvPicPr>
          <p:cNvPr id="3" name="L2-p7.mp3">
            <a:hlinkClick r:id="" action="ppaction://media"/>
            <a:extLst>
              <a:ext uri="{FF2B5EF4-FFF2-40B4-BE49-F238E27FC236}">
                <a16:creationId xmlns:a16="http://schemas.microsoft.com/office/drawing/2014/main" id="{9354B98F-7A7F-9449-8325-CF2EB84B2F3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61400" y="175419"/>
            <a:ext cx="406400" cy="406400"/>
          </a:xfrm>
          <a:prstGeom prst="rect">
            <a:avLst/>
          </a:prstGeom>
        </p:spPr>
      </p:pic>
    </p:spTree>
    <p:extLst>
      <p:ext uri="{BB962C8B-B14F-4D97-AF65-F5344CB8AC3E}">
        <p14:creationId xmlns:p14="http://schemas.microsoft.com/office/powerpoint/2010/main" val="2006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Operators for List</a:t>
            </a:r>
          </a:p>
        </p:txBody>
      </p:sp>
      <p:sp>
        <p:nvSpPr>
          <p:cNvPr id="5" name="Rectangle 3"/>
          <p:cNvSpPr txBox="1">
            <a:spLocks noChangeArrowheads="1"/>
          </p:cNvSpPr>
          <p:nvPr/>
        </p:nvSpPr>
        <p:spPr bwMode="auto">
          <a:xfrm>
            <a:off x="76200" y="884238"/>
            <a:ext cx="50292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sz="2400" dirty="0">
                <a:latin typeface="Arial Narrow" panose="020B0606020202030204" pitchFamily="34" charset="0"/>
              </a:rPr>
              <a:t> </a:t>
            </a:r>
            <a:r>
              <a:rPr lang="en-US" b="1" dirty="0">
                <a:solidFill>
                  <a:srgbClr val="FF0000"/>
                </a:solidFill>
                <a:latin typeface="Arial Narrow" panose="020B0606020202030204" pitchFamily="34" charset="0"/>
              </a:rPr>
              <a:t>+</a:t>
            </a:r>
            <a:r>
              <a:rPr lang="en-US" b="1" dirty="0">
                <a:latin typeface="Arial Narrow" panose="020B0606020202030204" pitchFamily="34" charset="0"/>
              </a:rPr>
              <a:t> operator </a:t>
            </a:r>
            <a:r>
              <a:rPr lang="en-US" dirty="0">
                <a:latin typeface="Arial Narrow" panose="020B0606020202030204" pitchFamily="34" charset="0"/>
              </a:rPr>
              <a:t>concatenates lists.</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 </a:t>
            </a:r>
            <a:r>
              <a:rPr lang="en-US" b="1" dirty="0">
                <a:solidFill>
                  <a:srgbClr val="FF0000"/>
                </a:solidFill>
                <a:latin typeface="Arial Narrow" panose="020B0606020202030204" pitchFamily="34" charset="0"/>
              </a:rPr>
              <a:t>in</a:t>
            </a:r>
            <a:r>
              <a:rPr lang="en-US" b="1" dirty="0">
                <a:latin typeface="Arial Narrow" panose="020B0606020202030204" pitchFamily="34" charset="0"/>
              </a:rPr>
              <a:t> operator </a:t>
            </a:r>
            <a:r>
              <a:rPr lang="en-US" dirty="0">
                <a:latin typeface="Arial Narrow" panose="020B0606020202030204" pitchFamily="34" charset="0"/>
              </a:rPr>
              <a:t>detects the presence of an element 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 </a:t>
            </a:r>
            <a:r>
              <a:rPr lang="en-US" b="1" dirty="0">
                <a:solidFill>
                  <a:srgbClr val="FF0000"/>
                </a:solidFill>
                <a:latin typeface="Arial Narrow" panose="020B0606020202030204" pitchFamily="34" charset="0"/>
              </a:rPr>
              <a:t>==</a:t>
            </a:r>
            <a:r>
              <a:rPr lang="en-US" b="1" dirty="0">
                <a:latin typeface="Arial Narrow" panose="020B0606020202030204" pitchFamily="34" charset="0"/>
              </a:rPr>
              <a:t> operator </a:t>
            </a:r>
            <a:r>
              <a:rPr lang="en-US" dirty="0">
                <a:latin typeface="Arial Narrow" panose="020B0606020202030204" pitchFamily="34" charset="0"/>
              </a:rPr>
              <a:t>compares the equality of two lists</a:t>
            </a:r>
          </a:p>
          <a:p>
            <a:pPr marL="0" indent="0">
              <a:buNone/>
              <a:tabLst>
                <a:tab pos="357188" algn="l"/>
              </a:tabLst>
            </a:pPr>
            <a:r>
              <a:rPr lang="en-US" sz="2400" dirty="0">
                <a:solidFill>
                  <a:schemeClr val="tx1"/>
                </a:solidFill>
              </a:rPr>
              <a:t>	</a:t>
            </a:r>
            <a:endParaRPr lang="en-US" altLang="en-US" sz="2400" kern="0" dirty="0">
              <a:solidFill>
                <a:schemeClr val="tx1"/>
              </a:solidFill>
            </a:endParaRPr>
          </a:p>
          <a:p>
            <a:endParaRPr lang="en-US" altLang="en-US" sz="2400" kern="0" dirty="0">
              <a:solidFill>
                <a:schemeClr val="tx1"/>
              </a:solidFill>
            </a:endParaRPr>
          </a:p>
          <a:p>
            <a:endParaRPr lang="en-US" altLang="en-US" kern="0" dirty="0"/>
          </a:p>
        </p:txBody>
      </p:sp>
      <p:pic>
        <p:nvPicPr>
          <p:cNvPr id="9" name="Picture 8"/>
          <p:cNvPicPr>
            <a:picLocks noChangeAspect="1"/>
          </p:cNvPicPr>
          <p:nvPr/>
        </p:nvPicPr>
        <p:blipFill>
          <a:blip r:embed="rId5"/>
          <a:stretch>
            <a:fillRect/>
          </a:stretch>
        </p:blipFill>
        <p:spPr>
          <a:xfrm>
            <a:off x="5105400" y="884238"/>
            <a:ext cx="3940935" cy="914400"/>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5105400" y="2103438"/>
            <a:ext cx="1953866" cy="957263"/>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5105400" y="3581400"/>
            <a:ext cx="3264747" cy="1219200"/>
          </a:xfrm>
          <a:prstGeom prst="rect">
            <a:avLst/>
          </a:prstGeom>
          <a:ln>
            <a:solidFill>
              <a:schemeClr val="tx1"/>
            </a:solidFill>
          </a:ln>
        </p:spPr>
      </p:pic>
      <p:pic>
        <p:nvPicPr>
          <p:cNvPr id="3" name="L2-p8.mp3">
            <a:hlinkClick r:id="" action="ppaction://media"/>
            <a:extLst>
              <a:ext uri="{FF2B5EF4-FFF2-40B4-BE49-F238E27FC236}">
                <a16:creationId xmlns:a16="http://schemas.microsoft.com/office/drawing/2014/main" id="{8C773E1A-7979-D740-AF1D-2F9BE7132C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92682" y="201112"/>
            <a:ext cx="406400" cy="406400"/>
          </a:xfrm>
          <a:prstGeom prst="rect">
            <a:avLst/>
          </a:prstGeom>
        </p:spPr>
      </p:pic>
    </p:spTree>
    <p:extLst>
      <p:ext uri="{BB962C8B-B14F-4D97-AF65-F5344CB8AC3E}">
        <p14:creationId xmlns:p14="http://schemas.microsoft.com/office/powerpoint/2010/main" val="79606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67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Basic Functions for List</a:t>
            </a:r>
          </a:p>
        </p:txBody>
      </p:sp>
      <p:sp>
        <p:nvSpPr>
          <p:cNvPr id="5" name="Rectangle 3"/>
          <p:cNvSpPr txBox="1">
            <a:spLocks noChangeArrowheads="1"/>
          </p:cNvSpPr>
          <p:nvPr/>
        </p:nvSpPr>
        <p:spPr bwMode="auto">
          <a:xfrm>
            <a:off x="76200" y="884238"/>
            <a:ext cx="44958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a:buFont typeface="Wingdings" panose="05000000000000000000" pitchFamily="2" charset="2"/>
              <a:buChar char="ü"/>
            </a:pPr>
            <a:r>
              <a:rPr lang="en-US" dirty="0">
                <a:latin typeface="Arial Narrow" panose="020B0606020202030204" pitchFamily="34" charset="0"/>
              </a:rPr>
              <a:t>function </a:t>
            </a:r>
            <a:r>
              <a:rPr lang="en-US" b="1" dirty="0" err="1">
                <a:solidFill>
                  <a:srgbClr val="FF0000"/>
                </a:solidFill>
                <a:latin typeface="Arial Narrow" panose="020B0606020202030204" pitchFamily="34" charset="0"/>
              </a:rPr>
              <a:t>len</a:t>
            </a:r>
            <a:r>
              <a:rPr lang="en-US" b="1" dirty="0">
                <a:solidFill>
                  <a:srgbClr val="FF0000"/>
                </a:solidFill>
                <a:latin typeface="Arial Narrow" panose="020B0606020202030204" pitchFamily="34" charset="0"/>
              </a:rPr>
              <a:t>() </a:t>
            </a:r>
            <a:r>
              <a:rPr lang="en-US" dirty="0">
                <a:latin typeface="Arial Narrow" panose="020B0606020202030204" pitchFamily="34" charset="0"/>
              </a:rPr>
              <a:t>returns the number of elements 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function </a:t>
            </a:r>
            <a:r>
              <a:rPr lang="en-US" b="1" dirty="0">
                <a:solidFill>
                  <a:srgbClr val="FF0000"/>
                </a:solidFill>
                <a:latin typeface="Arial Narrow" panose="020B0606020202030204" pitchFamily="34" charset="0"/>
              </a:rPr>
              <a:t>min() </a:t>
            </a:r>
            <a:r>
              <a:rPr lang="en-US" dirty="0">
                <a:latin typeface="Arial Narrow" panose="020B0606020202030204" pitchFamily="34" charset="0"/>
              </a:rPr>
              <a:t>returns the smallest element in the list.</a:t>
            </a:r>
          </a:p>
          <a:p>
            <a:pPr>
              <a:buFont typeface="Wingdings" panose="05000000000000000000" pitchFamily="2" charset="2"/>
              <a:buChar char="ü"/>
            </a:pPr>
            <a:endParaRPr lang="en-US" dirty="0">
              <a:latin typeface="Arial Narrow" panose="020B0606020202030204" pitchFamily="34" charset="0"/>
            </a:endParaRPr>
          </a:p>
          <a:p>
            <a:pPr>
              <a:buFont typeface="Wingdings" panose="05000000000000000000" pitchFamily="2" charset="2"/>
              <a:buChar char="ü"/>
            </a:pPr>
            <a:r>
              <a:rPr lang="en-US" dirty="0">
                <a:latin typeface="Arial Narrow" panose="020B0606020202030204" pitchFamily="34" charset="0"/>
              </a:rPr>
              <a:t>function </a:t>
            </a:r>
            <a:r>
              <a:rPr lang="en-US" b="1" dirty="0">
                <a:solidFill>
                  <a:srgbClr val="FF0000"/>
                </a:solidFill>
                <a:latin typeface="Arial Narrow" panose="020B0606020202030204" pitchFamily="34" charset="0"/>
              </a:rPr>
              <a:t>max() </a:t>
            </a:r>
            <a:r>
              <a:rPr lang="en-US" dirty="0">
                <a:latin typeface="Arial Narrow" panose="020B0606020202030204" pitchFamily="34" charset="0"/>
              </a:rPr>
              <a:t>returns the largest element in the list.</a:t>
            </a:r>
          </a:p>
          <a:p>
            <a:pPr>
              <a:buFont typeface="Wingdings" panose="05000000000000000000" pitchFamily="2" charset="2"/>
              <a:buChar char="ü"/>
            </a:pPr>
            <a:endParaRPr lang="en-US" altLang="en-US" kern="0" dirty="0">
              <a:latin typeface="Arial Narrow" panose="020B0606020202030204" pitchFamily="34" charset="0"/>
            </a:endParaRPr>
          </a:p>
          <a:p>
            <a:endParaRPr lang="en-US" altLang="en-US" kern="0" dirty="0"/>
          </a:p>
        </p:txBody>
      </p:sp>
      <p:pic>
        <p:nvPicPr>
          <p:cNvPr id="7" name="Picture 6"/>
          <p:cNvPicPr>
            <a:picLocks noChangeAspect="1"/>
          </p:cNvPicPr>
          <p:nvPr/>
        </p:nvPicPr>
        <p:blipFill>
          <a:blip r:embed="rId5"/>
          <a:stretch>
            <a:fillRect/>
          </a:stretch>
        </p:blipFill>
        <p:spPr>
          <a:xfrm>
            <a:off x="4953000" y="1066800"/>
            <a:ext cx="3874698" cy="838200"/>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4952999" y="2530077"/>
            <a:ext cx="2512973" cy="578645"/>
          </a:xfrm>
          <a:prstGeom prst="rect">
            <a:avLst/>
          </a:prstGeom>
          <a:ln>
            <a:solidFill>
              <a:schemeClr val="tx1"/>
            </a:solidFill>
          </a:ln>
        </p:spPr>
      </p:pic>
      <p:pic>
        <p:nvPicPr>
          <p:cNvPr id="12" name="Picture 11"/>
          <p:cNvPicPr>
            <a:picLocks noChangeAspect="1"/>
          </p:cNvPicPr>
          <p:nvPr/>
        </p:nvPicPr>
        <p:blipFill>
          <a:blip r:embed="rId7"/>
          <a:stretch>
            <a:fillRect/>
          </a:stretch>
        </p:blipFill>
        <p:spPr>
          <a:xfrm>
            <a:off x="4953000" y="4038600"/>
            <a:ext cx="2512972" cy="611263"/>
          </a:xfrm>
          <a:prstGeom prst="rect">
            <a:avLst/>
          </a:prstGeom>
          <a:ln>
            <a:solidFill>
              <a:schemeClr val="tx1"/>
            </a:solidFill>
          </a:ln>
        </p:spPr>
      </p:pic>
      <p:pic>
        <p:nvPicPr>
          <p:cNvPr id="2" name="L2-p9.mp3">
            <a:hlinkClick r:id="" action="ppaction://media"/>
            <a:extLst>
              <a:ext uri="{FF2B5EF4-FFF2-40B4-BE49-F238E27FC236}">
                <a16:creationId xmlns:a16="http://schemas.microsoft.com/office/drawing/2014/main" id="{2742DF52-00B5-EE45-B77E-15EAF88B0F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92682" y="185044"/>
            <a:ext cx="406400" cy="406400"/>
          </a:xfrm>
          <a:prstGeom prst="rect">
            <a:avLst/>
          </a:prstGeom>
        </p:spPr>
      </p:pic>
    </p:spTree>
    <p:extLst>
      <p:ext uri="{BB962C8B-B14F-4D97-AF65-F5344CB8AC3E}">
        <p14:creationId xmlns:p14="http://schemas.microsoft.com/office/powerpoint/2010/main" val="416857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3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7354</TotalTime>
  <Words>2639</Words>
  <Application>Microsoft Office PowerPoint</Application>
  <PresentationFormat>On-screen Show (4:3)</PresentationFormat>
  <Paragraphs>293</Paragraphs>
  <Slides>19</Slides>
  <Notes>14</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Narrow</vt:lpstr>
      <vt:lpstr>Calibri</vt:lpstr>
      <vt:lpstr>Wingdings</vt:lpstr>
      <vt:lpstr>Default Design</vt:lpstr>
      <vt:lpstr>PowerPoint Presentation</vt:lpstr>
      <vt:lpstr>Objectives</vt:lpstr>
      <vt:lpstr>What is List</vt:lpstr>
      <vt:lpstr>Examples of List</vt:lpstr>
      <vt:lpstr>Creating a List</vt:lpstr>
      <vt:lpstr>Creating a List</vt:lpstr>
      <vt:lpstr>Basic Operators for List</vt:lpstr>
      <vt:lpstr>Basic Operators for List</vt:lpstr>
      <vt:lpstr>Basic Functions for List</vt:lpstr>
      <vt:lpstr>Activity 1 – ProcessMarks.py</vt:lpstr>
      <vt:lpstr>Built-in List methods </vt:lpstr>
      <vt:lpstr>Built-in List methods </vt:lpstr>
      <vt:lpstr>Built-in List methods </vt:lpstr>
      <vt:lpstr>Activity 2</vt:lpstr>
      <vt:lpstr>Evaluate</vt:lpstr>
      <vt:lpstr>Evaluate</vt:lpstr>
      <vt:lpstr>Activity 3 – SearchName.py</vt:lpstr>
      <vt:lpstr>Reading Reference</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Yong Zi Ren</cp:lastModifiedBy>
  <cp:revision>514</cp:revision>
  <dcterms:created xsi:type="dcterms:W3CDTF">2010-03-15T07:19:17Z</dcterms:created>
  <dcterms:modified xsi:type="dcterms:W3CDTF">2021-05-06T01:21:11Z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npo@np.edu.sg</vt:lpwstr>
  </property>
  <property fmtid="{D5CDD505-2E9C-101B-9397-08002B2CF9AE}" pid="5" name="MSIP_Label_84f81056-721b-4b22-8334-0449c6cc893e_SetDate">
    <vt:lpwstr>2020-04-02T03:28:16.6527041Z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0025744f-4b13-453d-85ad-7d22f7b6da23</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2021-04-24T09:54:33Z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0025744f-4b13-453d-85ad-7d22f7b6da23</vt:lpwstr>
  </property>
  <property fmtid="{D5CDD505-2E9C-101B-9397-08002B2CF9AE}" pid="16" name="MSIP_Label_30286cb9-b49f-4646-87a5-340028348160_ContentBits">
    <vt:lpwstr>1</vt:lpwstr>
  </property>
</Properties>
</file>